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4"/>
  </p:sldMasterIdLst>
  <p:notesMasterIdLst>
    <p:notesMasterId r:id="rId79"/>
  </p:notesMasterIdLst>
  <p:sldIdLst>
    <p:sldId id="256" r:id="rId5"/>
    <p:sldId id="297" r:id="rId6"/>
    <p:sldId id="321" r:id="rId7"/>
    <p:sldId id="258" r:id="rId8"/>
    <p:sldId id="261" r:id="rId9"/>
    <p:sldId id="310" r:id="rId10"/>
    <p:sldId id="311" r:id="rId11"/>
    <p:sldId id="312" r:id="rId12"/>
    <p:sldId id="309" r:id="rId13"/>
    <p:sldId id="313" r:id="rId14"/>
    <p:sldId id="318" r:id="rId15"/>
    <p:sldId id="265" r:id="rId16"/>
    <p:sldId id="266" r:id="rId17"/>
    <p:sldId id="268" r:id="rId18"/>
    <p:sldId id="271" r:id="rId19"/>
    <p:sldId id="322" r:id="rId20"/>
    <p:sldId id="260" r:id="rId21"/>
    <p:sldId id="272" r:id="rId22"/>
    <p:sldId id="274" r:id="rId23"/>
    <p:sldId id="319" r:id="rId24"/>
    <p:sldId id="325" r:id="rId25"/>
    <p:sldId id="326" r:id="rId26"/>
    <p:sldId id="327" r:id="rId27"/>
    <p:sldId id="328" r:id="rId28"/>
    <p:sldId id="329" r:id="rId29"/>
    <p:sldId id="269" r:id="rId30"/>
    <p:sldId id="270" r:id="rId31"/>
    <p:sldId id="330" r:id="rId32"/>
    <p:sldId id="331" r:id="rId33"/>
    <p:sldId id="273" r:id="rId34"/>
    <p:sldId id="332" r:id="rId35"/>
    <p:sldId id="333" r:id="rId36"/>
    <p:sldId id="276" r:id="rId37"/>
    <p:sldId id="277" r:id="rId38"/>
    <p:sldId id="334" r:id="rId39"/>
    <p:sldId id="335" r:id="rId40"/>
    <p:sldId id="336" r:id="rId41"/>
    <p:sldId id="337" r:id="rId42"/>
    <p:sldId id="338" r:id="rId43"/>
    <p:sldId id="339" r:id="rId44"/>
    <p:sldId id="340" r:id="rId45"/>
    <p:sldId id="341" r:id="rId46"/>
    <p:sldId id="342" r:id="rId47"/>
    <p:sldId id="343" r:id="rId48"/>
    <p:sldId id="305" r:id="rId49"/>
    <p:sldId id="306" r:id="rId50"/>
    <p:sldId id="307" r:id="rId51"/>
    <p:sldId id="308" r:id="rId52"/>
    <p:sldId id="345" r:id="rId53"/>
    <p:sldId id="344" r:id="rId54"/>
    <p:sldId id="346" r:id="rId55"/>
    <p:sldId id="278" r:id="rId56"/>
    <p:sldId id="316" r:id="rId57"/>
    <p:sldId id="279" r:id="rId58"/>
    <p:sldId id="280" r:id="rId59"/>
    <p:sldId id="281" r:id="rId60"/>
    <p:sldId id="282" r:id="rId61"/>
    <p:sldId id="283" r:id="rId62"/>
    <p:sldId id="317" r:id="rId63"/>
    <p:sldId id="285" r:id="rId64"/>
    <p:sldId id="284" r:id="rId65"/>
    <p:sldId id="275" r:id="rId66"/>
    <p:sldId id="287" r:id="rId67"/>
    <p:sldId id="288" r:id="rId68"/>
    <p:sldId id="289" r:id="rId69"/>
    <p:sldId id="290" r:id="rId70"/>
    <p:sldId id="291" r:id="rId71"/>
    <p:sldId id="292" r:id="rId72"/>
    <p:sldId id="293" r:id="rId73"/>
    <p:sldId id="294" r:id="rId74"/>
    <p:sldId id="296" r:id="rId75"/>
    <p:sldId id="302" r:id="rId76"/>
    <p:sldId id="303" r:id="rId77"/>
    <p:sldId id="304"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270"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20T12:25:27.74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1,'394'35,"-252"-19,108 14,117-27,-116-21,-17 1,-1 8,-166 17,-1-3,1-3,0-2,16-5,119-12,137 18,-324-1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20T12:25:30.679"/>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1,'353'0,"-112"34,-21-34,-206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20T12:25:37.99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0,'175'35,"-101"-28,279 20,-10 7,-64-18,-25-29,91 9,108 4,-435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2c898c0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2c898c0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Feel free to use PyCharm (or whatever you prefer) instead of Spyder</a:t>
            </a:r>
          </a:p>
        </p:txBody>
      </p:sp>
      <p:sp>
        <p:nvSpPr>
          <p:cNvPr id="4" name="Slide Number Placeholder 3"/>
          <p:cNvSpPr>
            <a:spLocks noGrp="1"/>
          </p:cNvSpPr>
          <p:nvPr>
            <p:ph type="sldNum" sz="quarter" idx="5"/>
          </p:nvPr>
        </p:nvSpPr>
        <p:spPr/>
        <p:txBody>
          <a:bodyPr/>
          <a:lstStyle/>
          <a:p>
            <a:fld id="{EA177A08-356F-4888-ADDD-61CBD6108417}" type="slidenum">
              <a:rPr lang="en-US" smtClean="0"/>
              <a:t>26</a:t>
            </a:fld>
            <a:endParaRPr lang="en-US"/>
          </a:p>
        </p:txBody>
      </p:sp>
    </p:spTree>
    <p:extLst>
      <p:ext uri="{BB962C8B-B14F-4D97-AF65-F5344CB8AC3E}">
        <p14:creationId xmlns:p14="http://schemas.microsoft.com/office/powerpoint/2010/main" val="185974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PEMDAS</a:t>
            </a:r>
          </a:p>
        </p:txBody>
      </p:sp>
      <p:sp>
        <p:nvSpPr>
          <p:cNvPr id="4" name="Slide Number Placeholder 3"/>
          <p:cNvSpPr>
            <a:spLocks noGrp="1"/>
          </p:cNvSpPr>
          <p:nvPr>
            <p:ph type="sldNum" sz="quarter" idx="5"/>
          </p:nvPr>
        </p:nvSpPr>
        <p:spPr/>
        <p:txBody>
          <a:bodyPr/>
          <a:lstStyle/>
          <a:p>
            <a:fld id="{EA177A08-356F-4888-ADDD-61CBD6108417}" type="slidenum">
              <a:rPr lang="en-US" smtClean="0"/>
              <a:t>37</a:t>
            </a:fld>
            <a:endParaRPr lang="en-US"/>
          </a:p>
        </p:txBody>
      </p:sp>
    </p:spTree>
    <p:extLst>
      <p:ext uri="{BB962C8B-B14F-4D97-AF65-F5344CB8AC3E}">
        <p14:creationId xmlns:p14="http://schemas.microsoft.com/office/powerpoint/2010/main" val="4277332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2c898c02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2c898c02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68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7640bdfc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7640bdf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4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7640bdf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7640bdf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90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7640bdf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7640bdf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710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7e5e3ddf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7e5e3ddf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2c898c02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2c898c02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7a656f70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7a656f70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7e5e3ddf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7e5e3ddf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2c898c02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2c898c02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7640bdfc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7640bdfc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2c898c0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2c898c0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7a656f7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7a656f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7640bdfc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7640bdfc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2c898c0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e2c898c0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2c898c0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2c898c0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7a656f70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7a656f70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2c898c02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2c898c02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7e5e3dd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7e5e3dd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858cee3d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858cee3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7a656f7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7a656f7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7a656f7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7a656f7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7a656f70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7a656f70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6a1a573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6a1a573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2c898c02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2c898c02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7e5e3ddf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7e5e3ddf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7e5e3ddf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7e5e3ddf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e5e3dd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e5e3dd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2c898c0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2c898c0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7e5e3dd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7e5e3dd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7a656f70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7a656f7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2b6c7662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2b6c7662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TAMU encourages students to get vaccinated and wear a mask, but we CANNOT require it</a:t>
            </a:r>
          </a:p>
        </p:txBody>
      </p:sp>
      <p:sp>
        <p:nvSpPr>
          <p:cNvPr id="4" name="Slide Number Placeholder 3"/>
          <p:cNvSpPr>
            <a:spLocks noGrp="1"/>
          </p:cNvSpPr>
          <p:nvPr>
            <p:ph type="sldNum" sz="quarter" idx="5"/>
          </p:nvPr>
        </p:nvSpPr>
        <p:spPr/>
        <p:txBody>
          <a:bodyPr/>
          <a:lstStyle/>
          <a:p>
            <a:fld id="{EA177A08-356F-4888-ADDD-61CBD6108417}" type="slidenum">
              <a:rPr lang="en-US" smtClean="0"/>
              <a:t>16</a:t>
            </a:fld>
            <a:endParaRPr lang="en-US"/>
          </a:p>
        </p:txBody>
      </p:sp>
    </p:spTree>
    <p:extLst>
      <p:ext uri="{BB962C8B-B14F-4D97-AF65-F5344CB8AC3E}">
        <p14:creationId xmlns:p14="http://schemas.microsoft.com/office/powerpoint/2010/main" val="57414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2b6c7662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2b6c7662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969583" y="1597819"/>
            <a:ext cx="4488600" cy="11025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chemeClr val="lt1"/>
              </a:buClr>
              <a:buSzPts val="1400"/>
              <a:buFont typeface="Arial"/>
              <a:buNone/>
              <a:defRPr sz="27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
        <p:nvSpPr>
          <p:cNvPr id="13" name="Google Shape;13;p2"/>
          <p:cNvSpPr txBox="1">
            <a:spLocks noGrp="1"/>
          </p:cNvSpPr>
          <p:nvPr>
            <p:ph type="subTitle" idx="1"/>
          </p:nvPr>
        </p:nvSpPr>
        <p:spPr>
          <a:xfrm>
            <a:off x="3124200" y="2914650"/>
            <a:ext cx="5334000" cy="1314600"/>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20"/>
              </a:spcBef>
              <a:spcAft>
                <a:spcPts val="0"/>
              </a:spcAft>
              <a:buClr>
                <a:srgbClr val="FFFFFF"/>
              </a:buClr>
              <a:buSzPts val="3200"/>
              <a:buFont typeface="Arial"/>
              <a:buNone/>
              <a:defRPr sz="2100" b="0" i="0" u="none" strike="noStrike" cap="none">
                <a:solidFill>
                  <a:srgbClr val="FFFFFF"/>
                </a:solidFill>
                <a:latin typeface="Arial"/>
                <a:ea typeface="Arial"/>
                <a:cs typeface="Arial"/>
                <a:sym typeface="Arial"/>
              </a:defRPr>
            </a:lvl1pPr>
            <a:lvl2pPr marR="0" lvl="1" algn="ctr">
              <a:lnSpc>
                <a:spcPct val="100000"/>
              </a:lnSpc>
              <a:spcBef>
                <a:spcPts val="420"/>
              </a:spcBef>
              <a:spcAft>
                <a:spcPts val="0"/>
              </a:spcAft>
              <a:buClr>
                <a:srgbClr val="888888"/>
              </a:buClr>
              <a:buSzPts val="2800"/>
              <a:buFont typeface="Arial"/>
              <a:buNone/>
              <a:defRPr sz="2100" b="0" i="0" u="none" strike="noStrike" cap="none">
                <a:solidFill>
                  <a:srgbClr val="888888"/>
                </a:solidFill>
                <a:latin typeface="Arial"/>
                <a:ea typeface="Arial"/>
                <a:cs typeface="Arial"/>
                <a:sym typeface="Arial"/>
              </a:defRPr>
            </a:lvl2pPr>
            <a:lvl3pPr marR="0" lvl="2" algn="ctr">
              <a:lnSpc>
                <a:spcPct val="100000"/>
              </a:lnSpc>
              <a:spcBef>
                <a:spcPts val="360"/>
              </a:spcBef>
              <a:spcAft>
                <a:spcPts val="0"/>
              </a:spcAft>
              <a:buClr>
                <a:srgbClr val="888888"/>
              </a:buClr>
              <a:buSzPts val="2400"/>
              <a:buFont typeface="Arial"/>
              <a:buNone/>
              <a:defRPr sz="1800" b="0" i="0" u="none" strike="noStrike" cap="none">
                <a:solidFill>
                  <a:srgbClr val="888888"/>
                </a:solidFill>
                <a:latin typeface="Arial"/>
                <a:ea typeface="Arial"/>
                <a:cs typeface="Arial"/>
                <a:sym typeface="Arial"/>
              </a:defRPr>
            </a:lvl3pPr>
            <a:lvl4pPr marR="0" lvl="3"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4pPr>
            <a:lvl5pPr marR="0" lvl="4"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5pPr>
            <a:lvl6pPr marR="0" lvl="5"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6pPr>
            <a:lvl7pPr marR="0" lvl="6"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7pPr>
            <a:lvl8pPr marR="0" lvl="7"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8pPr>
            <a:lvl9pPr marR="0" lvl="8" algn="ctr">
              <a:lnSpc>
                <a:spcPct val="100000"/>
              </a:lnSpc>
              <a:spcBef>
                <a:spcPts val="300"/>
              </a:spcBef>
              <a:spcAft>
                <a:spcPts val="0"/>
              </a:spcAft>
              <a:buClr>
                <a:srgbClr val="888888"/>
              </a:buClr>
              <a:buSzPts val="2000"/>
              <a:buFont typeface="Arial"/>
              <a:buNone/>
              <a:defRPr sz="1500" b="0" i="0" u="none" strike="noStrike" cap="none">
                <a:solidFill>
                  <a:srgbClr val="888888"/>
                </a:solidFill>
                <a:latin typeface="Arial"/>
                <a:ea typeface="Arial"/>
                <a:cs typeface="Arial"/>
                <a:sym typeface="Arial"/>
              </a:defRPr>
            </a:lvl9pPr>
          </a:lstStyle>
          <a:p>
            <a:endParaRPr/>
          </a:p>
        </p:txBody>
      </p:sp>
      <p:sp>
        <p:nvSpPr>
          <p:cNvPr id="14" name="Google Shape;14;p2"/>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2"/>
          <p:cNvPicPr preferRelativeResize="0"/>
          <p:nvPr/>
        </p:nvPicPr>
        <p:blipFill rotWithShape="1">
          <a:blip r:embed="rId3">
            <a:alphaModFix/>
          </a:blip>
          <a:srcRect/>
          <a:stretch/>
        </p:blipFill>
        <p:spPr>
          <a:xfrm>
            <a:off x="147811" y="114621"/>
            <a:ext cx="1760260" cy="145638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786882"/>
            <a:ext cx="8229600" cy="6027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
        <p:nvSpPr>
          <p:cNvPr id="20" name="Google Shape;20;p3"/>
          <p:cNvSpPr txBox="1">
            <a:spLocks noGrp="1"/>
          </p:cNvSpPr>
          <p:nvPr>
            <p:ph type="body" idx="1"/>
          </p:nvPr>
        </p:nvSpPr>
        <p:spPr>
          <a:xfrm>
            <a:off x="457200" y="1536952"/>
            <a:ext cx="8229600" cy="30576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480"/>
              </a:spcBef>
              <a:spcAft>
                <a:spcPts val="0"/>
              </a:spcAft>
              <a:buClr>
                <a:schemeClr val="dk1"/>
              </a:buClr>
              <a:buSzPts val="3200"/>
              <a:buFont typeface="Arial"/>
              <a:buChar char="•"/>
              <a:defRPr sz="2400" b="0" i="0" u="none" strike="noStrike" cap="none">
                <a:solidFill>
                  <a:schemeClr val="dk1"/>
                </a:solidFill>
                <a:latin typeface="Arial"/>
                <a:ea typeface="Arial"/>
                <a:cs typeface="Arial"/>
                <a:sym typeface="Arial"/>
              </a:defRPr>
            </a:lvl1pPr>
            <a:lvl2pPr marL="914400" marR="0" lvl="1" indent="-406400" algn="l">
              <a:lnSpc>
                <a:spcPct val="100000"/>
              </a:lnSpc>
              <a:spcBef>
                <a:spcPts val="420"/>
              </a:spcBef>
              <a:spcAft>
                <a:spcPts val="0"/>
              </a:spcAft>
              <a:buClr>
                <a:schemeClr val="dk1"/>
              </a:buClr>
              <a:buSzPts val="2800"/>
              <a:buFont typeface="Arial"/>
              <a:buChar char="–"/>
              <a:defRPr sz="2100" b="0" i="0" u="none" strike="noStrike" cap="none">
                <a:solidFill>
                  <a:schemeClr val="dk1"/>
                </a:solidFill>
                <a:latin typeface="Arial"/>
                <a:ea typeface="Arial"/>
                <a:cs typeface="Arial"/>
                <a:sym typeface="Arial"/>
              </a:defRPr>
            </a:lvl2pPr>
            <a:lvl3pPr marL="1371600" marR="0" lvl="2"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3pPr>
            <a:lvl4pPr marL="1828800" marR="0" lvl="3"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4pPr>
            <a:lvl5pPr marL="2286000" marR="0" lvl="4"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5pPr>
            <a:lvl6pPr marL="2743200" marR="0" lvl="5"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6pPr>
            <a:lvl7pPr marL="3200400" marR="0" lvl="6"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7pPr>
            <a:lvl8pPr marL="3657600" marR="0" lvl="7"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8pPr>
            <a:lvl9pPr marL="4114800" marR="0" lvl="8"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3"/>
          <p:cNvPicPr preferRelativeResize="0"/>
          <p:nvPr/>
        </p:nvPicPr>
        <p:blipFill rotWithShape="1">
          <a:blip r:embed="rId3">
            <a:alphaModFix/>
          </a:blip>
          <a:srcRect/>
          <a:stretch/>
        </p:blipFill>
        <p:spPr>
          <a:xfrm>
            <a:off x="406437" y="0"/>
            <a:ext cx="2184364" cy="5597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457201" y="1481732"/>
            <a:ext cx="4038600" cy="3112800"/>
          </a:xfrm>
          <a:prstGeom prst="rect">
            <a:avLst/>
          </a:prstGeom>
          <a:noFill/>
          <a:ln>
            <a:noFill/>
          </a:ln>
        </p:spPr>
        <p:txBody>
          <a:bodyPr spcFirstLastPara="1" wrap="square" lIns="91425" tIns="91425" rIns="91425" bIns="91425" anchor="t" anchorCtr="0">
            <a:noAutofit/>
          </a:bodyPr>
          <a:lstStyle>
            <a:lvl1pPr marL="457200" marR="0" lvl="0"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1pPr>
            <a:lvl2pPr marL="914400" marR="0" lvl="1"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2pPr>
            <a:lvl3pPr marL="1371600" marR="0" lvl="2"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3pPr>
            <a:lvl4pPr marL="1828800" marR="0" lvl="3"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L="3200400" marR="0" lvl="6"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L="3657600" marR="0" lvl="7"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L="4114800" marR="0" lvl="8"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7" name="Google Shape;27;p4"/>
          <p:cNvSpPr txBox="1">
            <a:spLocks noGrp="1"/>
          </p:cNvSpPr>
          <p:nvPr>
            <p:ph type="body" idx="2"/>
          </p:nvPr>
        </p:nvSpPr>
        <p:spPr>
          <a:xfrm>
            <a:off x="4648201" y="1481732"/>
            <a:ext cx="4038600" cy="3112800"/>
          </a:xfrm>
          <a:prstGeom prst="rect">
            <a:avLst/>
          </a:prstGeom>
          <a:noFill/>
          <a:ln>
            <a:noFill/>
          </a:ln>
        </p:spPr>
        <p:txBody>
          <a:bodyPr spcFirstLastPara="1" wrap="square" lIns="91425" tIns="91425" rIns="91425" bIns="91425" anchor="t" anchorCtr="0">
            <a:noAutofit/>
          </a:bodyPr>
          <a:lstStyle>
            <a:lvl1pPr marL="457200" marR="0" lvl="0"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1pPr>
            <a:lvl2pPr marL="914400" marR="0" lvl="1"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2pPr>
            <a:lvl3pPr marL="1371600" marR="0" lvl="2"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3pPr>
            <a:lvl4pPr marL="1828800" marR="0" lvl="3"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4pPr>
            <a:lvl5pPr marL="2286000" marR="0" lvl="4"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5pPr>
            <a:lvl6pPr marL="2743200" marR="0" lvl="5"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L="3200400" marR="0" lvl="6"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L="3657600" marR="0" lvl="7"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L="4114800" marR="0" lvl="8" indent="-342900" algn="l">
              <a:lnSpc>
                <a:spcPct val="100000"/>
              </a:lnSpc>
              <a:spcBef>
                <a:spcPts val="270"/>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4"/>
          <p:cNvSpPr txBox="1">
            <a:spLocks noGrp="1"/>
          </p:cNvSpPr>
          <p:nvPr>
            <p:ph type="title"/>
          </p:nvPr>
        </p:nvSpPr>
        <p:spPr>
          <a:xfrm>
            <a:off x="457200" y="786882"/>
            <a:ext cx="8229600" cy="6027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2175487"/>
            <a:ext cx="8229600" cy="8574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1400"/>
              <a:buFont typeface="Arial"/>
              <a:buNone/>
              <a:defRPr sz="30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
        <p:nvSpPr>
          <p:cNvPr id="34" name="Google Shape;34;p5"/>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1" y="800227"/>
            <a:ext cx="3008400" cy="5526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400"/>
              <a:buFont typeface="Arial"/>
              <a:buNone/>
              <a:defRPr sz="15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
        <p:nvSpPr>
          <p:cNvPr id="39" name="Google Shape;39;p6"/>
          <p:cNvSpPr txBox="1">
            <a:spLocks noGrp="1"/>
          </p:cNvSpPr>
          <p:nvPr>
            <p:ph type="body" idx="1"/>
          </p:nvPr>
        </p:nvSpPr>
        <p:spPr>
          <a:xfrm>
            <a:off x="3575050" y="805291"/>
            <a:ext cx="5111700" cy="3789300"/>
          </a:xfrm>
          <a:prstGeom prst="rect">
            <a:avLst/>
          </a:prstGeom>
          <a:noFill/>
          <a:ln>
            <a:noFill/>
          </a:ln>
        </p:spPr>
        <p:txBody>
          <a:bodyPr spcFirstLastPara="1" wrap="square" lIns="91425" tIns="91425" rIns="91425" bIns="91425" anchor="t" anchorCtr="0">
            <a:noAutofit/>
          </a:bodyPr>
          <a:lstStyle>
            <a:lvl1pPr marL="457200" marR="0" lvl="0" indent="-406400" algn="l">
              <a:lnSpc>
                <a:spcPct val="100000"/>
              </a:lnSpc>
              <a:spcBef>
                <a:spcPts val="420"/>
              </a:spcBef>
              <a:spcAft>
                <a:spcPts val="0"/>
              </a:spcAft>
              <a:buClr>
                <a:schemeClr val="dk1"/>
              </a:buClr>
              <a:buSzPts val="2800"/>
              <a:buFont typeface="Arial"/>
              <a:buChar char="•"/>
              <a:defRPr sz="2100" b="1" i="0" u="none" strike="noStrike" cap="none">
                <a:solidFill>
                  <a:schemeClr val="dk1"/>
                </a:solidFill>
                <a:latin typeface="Arial"/>
                <a:ea typeface="Arial"/>
                <a:cs typeface="Arial"/>
                <a:sym typeface="Arial"/>
              </a:defRPr>
            </a:lvl1pPr>
            <a:lvl2pPr marL="914400" marR="0" lvl="1" indent="-406400" algn="l">
              <a:lnSpc>
                <a:spcPct val="100000"/>
              </a:lnSpc>
              <a:spcBef>
                <a:spcPts val="420"/>
              </a:spcBef>
              <a:spcAft>
                <a:spcPts val="0"/>
              </a:spcAft>
              <a:buClr>
                <a:schemeClr val="dk1"/>
              </a:buClr>
              <a:buSzPts val="2800"/>
              <a:buFont typeface="Arial"/>
              <a:buChar char="–"/>
              <a:defRPr sz="2100" b="0" i="0" u="none" strike="noStrike" cap="none">
                <a:solidFill>
                  <a:schemeClr val="dk1"/>
                </a:solidFill>
                <a:latin typeface="Arial"/>
                <a:ea typeface="Arial"/>
                <a:cs typeface="Arial"/>
                <a:sym typeface="Arial"/>
              </a:defRPr>
            </a:lvl2pPr>
            <a:lvl3pPr marL="1371600" marR="0" lvl="2" indent="-381000" algn="l">
              <a:lnSpc>
                <a:spcPct val="100000"/>
              </a:lnSpc>
              <a:spcBef>
                <a:spcPts val="360"/>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3pPr>
            <a:lvl4pPr marL="1828800" marR="0" lvl="3"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4pPr>
            <a:lvl5pPr marL="2286000" marR="0" lvl="4"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5pPr>
            <a:lvl6pPr marL="2743200" marR="0" lvl="5"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6pPr>
            <a:lvl7pPr marL="3200400" marR="0" lvl="6"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7pPr>
            <a:lvl8pPr marL="3657600" marR="0" lvl="7"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8pPr>
            <a:lvl9pPr marL="4114800" marR="0" lvl="8" indent="-355600" algn="l">
              <a:lnSpc>
                <a:spcPct val="100000"/>
              </a:lnSpc>
              <a:spcBef>
                <a:spcPts val="300"/>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0" name="Google Shape;40;p6"/>
          <p:cNvSpPr txBox="1">
            <a:spLocks noGrp="1"/>
          </p:cNvSpPr>
          <p:nvPr>
            <p:ph type="body" idx="2"/>
          </p:nvPr>
        </p:nvSpPr>
        <p:spPr>
          <a:xfrm>
            <a:off x="457201" y="1352888"/>
            <a:ext cx="3008400" cy="32418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10"/>
              </a:spcBef>
              <a:spcAft>
                <a:spcPts val="0"/>
              </a:spcAft>
              <a:buClr>
                <a:schemeClr val="dk1"/>
              </a:buClr>
              <a:buSzPts val="3200"/>
              <a:buFont typeface="Arial"/>
              <a:buNone/>
              <a:defRPr sz="1050" b="0" i="0" u="none" strike="noStrike" cap="none">
                <a:solidFill>
                  <a:schemeClr val="dk1"/>
                </a:solidFill>
                <a:latin typeface="Arial"/>
                <a:ea typeface="Arial"/>
                <a:cs typeface="Arial"/>
                <a:sym typeface="Arial"/>
              </a:defRPr>
            </a:lvl1pPr>
            <a:lvl2pPr marL="914400" marR="0" lvl="1" indent="-228600" algn="l">
              <a:lnSpc>
                <a:spcPct val="100000"/>
              </a:lnSpc>
              <a:spcBef>
                <a:spcPts val="180"/>
              </a:spcBef>
              <a:spcAft>
                <a:spcPts val="0"/>
              </a:spcAft>
              <a:buClr>
                <a:schemeClr val="dk1"/>
              </a:buClr>
              <a:buSzPts val="2800"/>
              <a:buFont typeface="Arial"/>
              <a:buNone/>
              <a:defRPr sz="900" b="0" i="0" u="none" strike="noStrike" cap="none">
                <a:solidFill>
                  <a:schemeClr val="dk1"/>
                </a:solidFill>
                <a:latin typeface="Arial"/>
                <a:ea typeface="Arial"/>
                <a:cs typeface="Arial"/>
                <a:sym typeface="Arial"/>
              </a:defRPr>
            </a:lvl2pPr>
            <a:lvl3pPr marL="1371600" marR="0" lvl="2" indent="-228600" algn="l">
              <a:lnSpc>
                <a:spcPct val="100000"/>
              </a:lnSpc>
              <a:spcBef>
                <a:spcPts val="150"/>
              </a:spcBef>
              <a:spcAft>
                <a:spcPts val="0"/>
              </a:spcAft>
              <a:buClr>
                <a:schemeClr val="dk1"/>
              </a:buClr>
              <a:buSzPts val="2400"/>
              <a:buFont typeface="Arial"/>
              <a:buNone/>
              <a:defRPr sz="750" b="0" i="0" u="none" strike="noStrike" cap="none">
                <a:solidFill>
                  <a:schemeClr val="dk1"/>
                </a:solidFill>
                <a:latin typeface="Arial"/>
                <a:ea typeface="Arial"/>
                <a:cs typeface="Arial"/>
                <a:sym typeface="Arial"/>
              </a:defRPr>
            </a:lvl3pPr>
            <a:lvl4pPr marL="1828800" marR="0" lvl="3"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4pPr>
            <a:lvl5pPr marL="2286000" marR="0" lvl="4"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5pPr>
            <a:lvl6pPr marL="2743200" marR="0" lvl="5"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6pPr>
            <a:lvl7pPr marL="3200400" marR="0" lvl="6"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7pPr>
            <a:lvl8pPr marL="3657600" marR="0" lvl="7"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8pPr>
            <a:lvl9pPr marL="4114800" marR="0" lvl="8"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1" y="897323"/>
            <a:ext cx="2573700" cy="4251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400"/>
              <a:buFont typeface="Arial"/>
              <a:buNone/>
              <a:defRPr sz="135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Font typeface="Arial"/>
              <a:buNone/>
              <a:defRPr sz="1350"/>
            </a:lvl2pPr>
            <a:lvl3pPr lvl="2" algn="l">
              <a:lnSpc>
                <a:spcPct val="100000"/>
              </a:lnSpc>
              <a:spcBef>
                <a:spcPts val="0"/>
              </a:spcBef>
              <a:spcAft>
                <a:spcPts val="0"/>
              </a:spcAft>
              <a:buSzPts val="1400"/>
              <a:buFont typeface="Arial"/>
              <a:buNone/>
              <a:defRPr sz="1350"/>
            </a:lvl3pPr>
            <a:lvl4pPr lvl="3" algn="l">
              <a:lnSpc>
                <a:spcPct val="100000"/>
              </a:lnSpc>
              <a:spcBef>
                <a:spcPts val="0"/>
              </a:spcBef>
              <a:spcAft>
                <a:spcPts val="0"/>
              </a:spcAft>
              <a:buSzPts val="1400"/>
              <a:buFont typeface="Arial"/>
              <a:buNone/>
              <a:defRPr sz="1350"/>
            </a:lvl4pPr>
            <a:lvl5pPr lvl="4" algn="l">
              <a:lnSpc>
                <a:spcPct val="100000"/>
              </a:lnSpc>
              <a:spcBef>
                <a:spcPts val="0"/>
              </a:spcBef>
              <a:spcAft>
                <a:spcPts val="0"/>
              </a:spcAft>
              <a:buSzPts val="1400"/>
              <a:buFont typeface="Arial"/>
              <a:buNone/>
              <a:defRPr sz="1350"/>
            </a:lvl5pPr>
            <a:lvl6pPr lvl="5" algn="l">
              <a:lnSpc>
                <a:spcPct val="100000"/>
              </a:lnSpc>
              <a:spcBef>
                <a:spcPts val="0"/>
              </a:spcBef>
              <a:spcAft>
                <a:spcPts val="0"/>
              </a:spcAft>
              <a:buSzPts val="1400"/>
              <a:buFont typeface="Arial"/>
              <a:buNone/>
              <a:defRPr sz="1350"/>
            </a:lvl6pPr>
            <a:lvl7pPr lvl="6" algn="l">
              <a:lnSpc>
                <a:spcPct val="100000"/>
              </a:lnSpc>
              <a:spcBef>
                <a:spcPts val="0"/>
              </a:spcBef>
              <a:spcAft>
                <a:spcPts val="0"/>
              </a:spcAft>
              <a:buSzPts val="1400"/>
              <a:buFont typeface="Arial"/>
              <a:buNone/>
              <a:defRPr sz="1350"/>
            </a:lvl7pPr>
            <a:lvl8pPr lvl="7" algn="l">
              <a:lnSpc>
                <a:spcPct val="100000"/>
              </a:lnSpc>
              <a:spcBef>
                <a:spcPts val="0"/>
              </a:spcBef>
              <a:spcAft>
                <a:spcPts val="0"/>
              </a:spcAft>
              <a:buSzPts val="1400"/>
              <a:buFont typeface="Arial"/>
              <a:buNone/>
              <a:defRPr sz="1350"/>
            </a:lvl8pPr>
            <a:lvl9pPr lvl="8" algn="l">
              <a:lnSpc>
                <a:spcPct val="100000"/>
              </a:lnSpc>
              <a:spcBef>
                <a:spcPts val="0"/>
              </a:spcBef>
              <a:spcAft>
                <a:spcPts val="0"/>
              </a:spcAft>
              <a:buSzPts val="1400"/>
              <a:buFont typeface="Arial"/>
              <a:buNone/>
              <a:defRPr sz="1350"/>
            </a:lvl9pPr>
          </a:lstStyle>
          <a:p>
            <a:endParaRPr/>
          </a:p>
        </p:txBody>
      </p:sp>
      <p:sp>
        <p:nvSpPr>
          <p:cNvPr id="46" name="Google Shape;46;p7"/>
          <p:cNvSpPr>
            <a:spLocks noGrp="1"/>
          </p:cNvSpPr>
          <p:nvPr>
            <p:ph type="pic" idx="2"/>
          </p:nvPr>
        </p:nvSpPr>
        <p:spPr>
          <a:xfrm>
            <a:off x="3200401" y="897322"/>
            <a:ext cx="5486400" cy="3637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420"/>
              </a:spcBef>
              <a:spcAft>
                <a:spcPts val="0"/>
              </a:spcAft>
              <a:buClr>
                <a:schemeClr val="dk1"/>
              </a:buClr>
              <a:buSzPts val="14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400"/>
              <a:buFont typeface="Arial"/>
              <a:buNone/>
              <a:defRPr sz="1500" b="0" i="0" u="none" strike="noStrike" cap="none">
                <a:solidFill>
                  <a:schemeClr val="dk1"/>
                </a:solidFill>
                <a:latin typeface="Arial"/>
                <a:ea typeface="Arial"/>
                <a:cs typeface="Arial"/>
                <a:sym typeface="Arial"/>
              </a:defRPr>
            </a:lvl9pPr>
          </a:lstStyle>
          <a:p>
            <a:endParaRPr/>
          </a:p>
        </p:txBody>
      </p:sp>
      <p:sp>
        <p:nvSpPr>
          <p:cNvPr id="47" name="Google Shape;47;p7"/>
          <p:cNvSpPr txBox="1">
            <a:spLocks noGrp="1"/>
          </p:cNvSpPr>
          <p:nvPr>
            <p:ph type="body" idx="1"/>
          </p:nvPr>
        </p:nvSpPr>
        <p:spPr>
          <a:xfrm>
            <a:off x="457201" y="1326033"/>
            <a:ext cx="2573700" cy="32091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10"/>
              </a:spcBef>
              <a:spcAft>
                <a:spcPts val="0"/>
              </a:spcAft>
              <a:buClr>
                <a:schemeClr val="dk1"/>
              </a:buClr>
              <a:buSzPts val="3200"/>
              <a:buFont typeface="Arial"/>
              <a:buNone/>
              <a:defRPr sz="1050" b="0" i="0" u="none" strike="noStrike" cap="none">
                <a:solidFill>
                  <a:schemeClr val="dk1"/>
                </a:solidFill>
                <a:latin typeface="Arial"/>
                <a:ea typeface="Arial"/>
                <a:cs typeface="Arial"/>
                <a:sym typeface="Arial"/>
              </a:defRPr>
            </a:lvl1pPr>
            <a:lvl2pPr marL="914400" marR="0" lvl="1" indent="-228600" algn="l">
              <a:lnSpc>
                <a:spcPct val="100000"/>
              </a:lnSpc>
              <a:spcBef>
                <a:spcPts val="180"/>
              </a:spcBef>
              <a:spcAft>
                <a:spcPts val="0"/>
              </a:spcAft>
              <a:buClr>
                <a:schemeClr val="dk1"/>
              </a:buClr>
              <a:buSzPts val="2800"/>
              <a:buFont typeface="Arial"/>
              <a:buNone/>
              <a:defRPr sz="900" b="0" i="0" u="none" strike="noStrike" cap="none">
                <a:solidFill>
                  <a:schemeClr val="dk1"/>
                </a:solidFill>
                <a:latin typeface="Arial"/>
                <a:ea typeface="Arial"/>
                <a:cs typeface="Arial"/>
                <a:sym typeface="Arial"/>
              </a:defRPr>
            </a:lvl2pPr>
            <a:lvl3pPr marL="1371600" marR="0" lvl="2" indent="-228600" algn="l">
              <a:lnSpc>
                <a:spcPct val="100000"/>
              </a:lnSpc>
              <a:spcBef>
                <a:spcPts val="150"/>
              </a:spcBef>
              <a:spcAft>
                <a:spcPts val="0"/>
              </a:spcAft>
              <a:buClr>
                <a:schemeClr val="dk1"/>
              </a:buClr>
              <a:buSzPts val="2400"/>
              <a:buFont typeface="Arial"/>
              <a:buNone/>
              <a:defRPr sz="750" b="0" i="0" u="none" strike="noStrike" cap="none">
                <a:solidFill>
                  <a:schemeClr val="dk1"/>
                </a:solidFill>
                <a:latin typeface="Arial"/>
                <a:ea typeface="Arial"/>
                <a:cs typeface="Arial"/>
                <a:sym typeface="Arial"/>
              </a:defRPr>
            </a:lvl3pPr>
            <a:lvl4pPr marL="1828800" marR="0" lvl="3"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4pPr>
            <a:lvl5pPr marL="2286000" marR="0" lvl="4"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5pPr>
            <a:lvl6pPr marL="2743200" marR="0" lvl="5"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6pPr>
            <a:lvl7pPr marL="3200400" marR="0" lvl="6"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7pPr>
            <a:lvl8pPr marL="3657600" marR="0" lvl="7"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8pPr>
            <a:lvl9pPr marL="4114800" marR="0" lvl="8" indent="-228600" algn="l">
              <a:lnSpc>
                <a:spcPct val="100000"/>
              </a:lnSpc>
              <a:spcBef>
                <a:spcPts val="135"/>
              </a:spcBef>
              <a:spcAft>
                <a:spcPts val="0"/>
              </a:spcAft>
              <a:buClr>
                <a:schemeClr val="dk1"/>
              </a:buClr>
              <a:buSzPts val="2000"/>
              <a:buFont typeface="Arial"/>
              <a:buNone/>
              <a:defRPr sz="675" b="0" i="0" u="none" strike="noStrike" cap="none">
                <a:solidFill>
                  <a:schemeClr val="dk1"/>
                </a:solidFill>
                <a:latin typeface="Arial"/>
                <a:ea typeface="Arial"/>
                <a:cs typeface="Arial"/>
                <a:sym typeface="Arial"/>
              </a:defRPr>
            </a:lvl9pPr>
          </a:lstStyle>
          <a:p>
            <a:endParaRPr/>
          </a:p>
        </p:txBody>
      </p:sp>
      <p:sp>
        <p:nvSpPr>
          <p:cNvPr id="48" name="Google Shape;48;p7"/>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uFillTx/>
              </a:defRPr>
            </a:lvl1pPr>
          </a:lstStyle>
          <a:p>
            <a:r>
              <a:rPr lang="en-US">
                <a:uFillTx/>
              </a:rPr>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97FBDD02-7679-4649-90B5-848B13492910}" type="datetime1">
              <a:rPr lang="en-US" smtClean="0">
                <a:uFillTx/>
              </a:rPr>
              <a:t>8/24/2021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5EDC6461-AA29-4E33-99C6-DDF1643DF51F}" type="slidenum">
              <a:rPr lang="en-US" smtClean="0">
                <a:uFillTx/>
              </a:rPr>
              <a:t>‹#›</a:t>
            </a:fld>
            <a:endParaRPr lang="en-US">
              <a:uFillTx/>
            </a:endParaRPr>
          </a:p>
        </p:txBody>
      </p:sp>
    </p:spTree>
    <p:extLst>
      <p:ext uri="{BB962C8B-B14F-4D97-AF65-F5344CB8AC3E}">
        <p14:creationId xmlns:p14="http://schemas.microsoft.com/office/powerpoint/2010/main" val="17584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1" y="4767264"/>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4767264"/>
            <a:ext cx="28956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88888"/>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1"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cees.org/" TargetMode="External"/><Relationship Id="rId2" Type="http://schemas.openxmlformats.org/officeDocument/2006/relationships/hyperlink" Target="https://www.nspe.org/resources/ethics/code-ethics/engineers-creed" TargetMode="External"/><Relationship Id="rId1" Type="http://schemas.openxmlformats.org/officeDocument/2006/relationships/slideLayout" Target="../slideLayouts/slideLayout2.xml"/><Relationship Id="rId5" Type="http://schemas.openxmlformats.org/officeDocument/2006/relationships/hyperlink" Target="https://www.pmi.org/" TargetMode="External"/><Relationship Id="rId4" Type="http://schemas.openxmlformats.org/officeDocument/2006/relationships/hyperlink" Target="https://pels.texas.gov/"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5.png"/><Relationship Id="rId18" Type="http://schemas.openxmlformats.org/officeDocument/2006/relationships/image" Target="../media/image19.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4.png"/><Relationship Id="rId17" Type="http://schemas.microsoft.com/office/2007/relationships/hdphoto" Target="../media/hdphoto2.wdp"/><Relationship Id="rId2" Type="http://schemas.openxmlformats.org/officeDocument/2006/relationships/image" Target="../media/image5.jpe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3.jpeg"/><Relationship Id="rId5" Type="http://schemas.openxmlformats.org/officeDocument/2006/relationships/image" Target="../media/image8.jpe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gineering.tamu.edu/academics/professors-of-practic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tamu.edu/admissions/index.html#freshmen" TargetMode="External"/><Relationship Id="rId4" Type="http://schemas.openxmlformats.org/officeDocument/2006/relationships/hyperlink" Target="http://www.60x30tx.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pythontutor.com/" TargetMode="External"/><Relationship Id="rId3" Type="http://schemas.openxmlformats.org/officeDocument/2006/relationships/hyperlink" Target="https://colab.research.google.com/notebooks/intro.ipynb" TargetMode="External"/><Relationship Id="rId7" Type="http://schemas.openxmlformats.org/officeDocument/2006/relationships/hyperlink" Target="https://www.python.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linkedin.com/learning/learning-python/learning-python?u=74650722" TargetMode="External"/><Relationship Id="rId5" Type="http://schemas.openxmlformats.org/officeDocument/2006/relationships/hyperlink" Target="https://www.udacity.com/course/introduction-to-python--ud1110" TargetMode="External"/><Relationship Id="rId4" Type="http://schemas.openxmlformats.org/officeDocument/2006/relationships/hyperlink" Target="https://www.w3schools.com/python/default.asp" TargetMode="External"/><Relationship Id="rId9" Type="http://schemas.openxmlformats.org/officeDocument/2006/relationships/hyperlink" Target="https://www.codecademy.com/catalog"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phet.colorado.edu/en/simulations/filter?subjects=physics&amp;type=html&amp;sort=alpha&amp;view=grid" TargetMode="External"/><Relationship Id="rId3" Type="http://schemas.openxmlformats.org/officeDocument/2006/relationships/hyperlink" Target="https://replit.com/languages/python3" TargetMode="External"/><Relationship Id="rId7" Type="http://schemas.openxmlformats.org/officeDocument/2006/relationships/hyperlink" Target="https://engineering.tamu.edu/academics/byod/software.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ythonexamples.org/python-basic-examples/" TargetMode="External"/><Relationship Id="rId5" Type="http://schemas.openxmlformats.org/officeDocument/2006/relationships/hyperlink" Target="https://pythoninstitute.org/free-python-courses/" TargetMode="External"/><Relationship Id="rId10" Type="http://schemas.openxmlformats.org/officeDocument/2006/relationships/hyperlink" Target="http://hyperphysics.phy-astr.gsu.edu/hbase/index.html" TargetMode="External"/><Relationship Id="rId4" Type="http://schemas.openxmlformats.org/officeDocument/2006/relationships/hyperlink" Target="https://www.python-course.eu/python3_course.php" TargetMode="External"/><Relationship Id="rId9" Type="http://schemas.openxmlformats.org/officeDocument/2006/relationships/hyperlink" Target="https://www.tinkercad.com/"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mathsisfun.com/calculus/derivatives-introduction.html" TargetMode="External"/><Relationship Id="rId3" Type="http://schemas.openxmlformats.org/officeDocument/2006/relationships/hyperlink" Target="https://asc.tamu.edu/Tutoring-TutorHubs/Find-Tutoring" TargetMode="External"/><Relationship Id="rId7" Type="http://schemas.openxmlformats.org/officeDocument/2006/relationships/hyperlink" Target="https://courses.lumenlearning.com/freshmanexperienc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it.tamu.edu/help/" TargetMode="External"/><Relationship Id="rId5" Type="http://schemas.openxmlformats.org/officeDocument/2006/relationships/hyperlink" Target="https://engineering.tamu.edu/academics/byod/help-desk.html" TargetMode="External"/><Relationship Id="rId10" Type="http://schemas.openxmlformats.org/officeDocument/2006/relationships/hyperlink" Target="https://corpsofcadets.org/texas-aggie-band-association" TargetMode="External"/><Relationship Id="rId4" Type="http://schemas.openxmlformats.org/officeDocument/2006/relationships/hyperlink" Target="https://asc.tamu.edu/Supplemental-Instruction/Find-an-SI-Session" TargetMode="External"/><Relationship Id="rId9" Type="http://schemas.openxmlformats.org/officeDocument/2006/relationships/hyperlink" Target="http://www.engineeringchallenges.org/"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x.company/" TargetMode="External"/><Relationship Id="rId3" Type="http://schemas.openxmlformats.org/officeDocument/2006/relationships/hyperlink" Target="https://www.tamu.edu/traditions/index.html" TargetMode="External"/><Relationship Id="rId7" Type="http://schemas.openxmlformats.org/officeDocument/2006/relationships/hyperlink" Target="https://www.youtube.com/channel/UC_rrSA-wbTesj7m5TXM9XrQ"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corning.com/worldwide/en/innovation/a-day-made-of-glass.html" TargetMode="External"/><Relationship Id="rId5" Type="http://schemas.openxmlformats.org/officeDocument/2006/relationships/hyperlink" Target="https://www.youtube.com/channel/UC7vVhkEfw4nOGp8TyDk7RcQ" TargetMode="External"/><Relationship Id="rId10" Type="http://schemas.openxmlformats.org/officeDocument/2006/relationships/hyperlink" Target="https://engineering.tamu.edu/news/newsfeed.html" TargetMode="External"/><Relationship Id="rId4" Type="http://schemas.openxmlformats.org/officeDocument/2006/relationships/hyperlink" Target="https://www.youtube.com/watch?v=i1cskIan5Jw" TargetMode="External"/><Relationship Id="rId9" Type="http://schemas.openxmlformats.org/officeDocument/2006/relationships/hyperlink" Target="https://www.youtube.com/channel/UCFe-pfe0a9bDvWy74Jd7vFg"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5.png"/><Relationship Id="rId7" Type="http://schemas.openxmlformats.org/officeDocument/2006/relationships/image" Target="../media/image17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6.png"/><Relationship Id="rId4" Type="http://schemas.openxmlformats.org/officeDocument/2006/relationships/customXml" Target="../ink/ink1.xml"/><Relationship Id="rId9" Type="http://schemas.openxmlformats.org/officeDocument/2006/relationships/image" Target="../media/image18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bet.org/accreditation/accreditation-criteria/criteria-for-accrediting-engineering-programs-2020-2021/"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engineeringchallenges.org/challenges.aspx"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dgs.un.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ctrTitle"/>
          </p:nvPr>
        </p:nvSpPr>
        <p:spPr>
          <a:xfrm>
            <a:off x="3969583" y="1597819"/>
            <a:ext cx="4488600" cy="1102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Texas A&amp;M </a:t>
            </a:r>
            <a:endParaRPr dirty="0"/>
          </a:p>
          <a:p>
            <a:pPr marL="0" lvl="0" indent="0" algn="r" rtl="0">
              <a:spcBef>
                <a:spcPts val="0"/>
              </a:spcBef>
              <a:spcAft>
                <a:spcPts val="0"/>
              </a:spcAft>
              <a:buNone/>
            </a:pPr>
            <a:r>
              <a:rPr lang="en" dirty="0"/>
              <a:t>College of Engineering</a:t>
            </a:r>
            <a:endParaRPr dirty="0"/>
          </a:p>
        </p:txBody>
      </p:sp>
      <p:sp>
        <p:nvSpPr>
          <p:cNvPr id="56" name="Google Shape;56;p8"/>
          <p:cNvSpPr txBox="1">
            <a:spLocks noGrp="1"/>
          </p:cNvSpPr>
          <p:nvPr>
            <p:ph type="subTitle" idx="1"/>
          </p:nvPr>
        </p:nvSpPr>
        <p:spPr>
          <a:xfrm>
            <a:off x="3124200" y="2914650"/>
            <a:ext cx="5334000" cy="1314600"/>
          </a:xfrm>
          <a:prstGeom prst="rect">
            <a:avLst/>
          </a:prstGeom>
        </p:spPr>
        <p:txBody>
          <a:bodyPr spcFirstLastPara="1" wrap="square" lIns="91425" tIns="91425" rIns="91425" bIns="91425" anchor="t" anchorCtr="0">
            <a:noAutofit/>
          </a:bodyPr>
          <a:lstStyle/>
          <a:p>
            <a:pPr marL="0" lvl="0" indent="0" algn="r" rtl="0">
              <a:spcBef>
                <a:spcPts val="420"/>
              </a:spcBef>
              <a:spcAft>
                <a:spcPts val="0"/>
              </a:spcAft>
              <a:buNone/>
            </a:pPr>
            <a:r>
              <a:rPr lang="en" dirty="0"/>
              <a:t>Engineering and Programming Foundations</a:t>
            </a:r>
            <a:endParaRPr dirty="0"/>
          </a:p>
          <a:p>
            <a:pPr marL="0" lvl="0" indent="0" algn="r" rtl="0">
              <a:spcBef>
                <a:spcPts val="420"/>
              </a:spcBef>
              <a:spcAft>
                <a:spcPts val="0"/>
              </a:spcAft>
              <a:buNone/>
            </a:pPr>
            <a:r>
              <a:rPr lang="en" dirty="0"/>
              <a:t>Preparation for ENGR 102 – </a:t>
            </a:r>
            <a:r>
              <a:rPr lang="en-US" dirty="0"/>
              <a:t>section </a:t>
            </a:r>
            <a:r>
              <a:rPr lang="en" b="1" dirty="0"/>
              <a:t>556</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02CC-BED6-4A04-BB0B-300C66CB1700}"/>
              </a:ext>
            </a:extLst>
          </p:cNvPr>
          <p:cNvSpPr>
            <a:spLocks noGrp="1"/>
          </p:cNvSpPr>
          <p:nvPr>
            <p:ph type="title"/>
          </p:nvPr>
        </p:nvSpPr>
        <p:spPr/>
        <p:txBody>
          <a:bodyPr/>
          <a:lstStyle/>
          <a:p>
            <a:r>
              <a:rPr lang="en-US" dirty="0"/>
              <a:t>The Engineering Profession</a:t>
            </a:r>
          </a:p>
        </p:txBody>
      </p:sp>
      <p:sp>
        <p:nvSpPr>
          <p:cNvPr id="3" name="Text Placeholder 2">
            <a:extLst>
              <a:ext uri="{FF2B5EF4-FFF2-40B4-BE49-F238E27FC236}">
                <a16:creationId xmlns:a16="http://schemas.microsoft.com/office/drawing/2014/main" id="{515B7CBA-3C3C-4E6C-99B8-E36BD0D8378D}"/>
              </a:ext>
            </a:extLst>
          </p:cNvPr>
          <p:cNvSpPr>
            <a:spLocks noGrp="1"/>
          </p:cNvSpPr>
          <p:nvPr>
            <p:ph type="body" idx="1"/>
          </p:nvPr>
        </p:nvSpPr>
        <p:spPr/>
        <p:txBody>
          <a:bodyPr/>
          <a:lstStyle/>
          <a:p>
            <a:r>
              <a:rPr lang="en-US" sz="2000" dirty="0"/>
              <a:t>NSPE: </a:t>
            </a:r>
            <a:r>
              <a:rPr lang="en-US" sz="2000" dirty="0">
                <a:hlinkClick r:id="rId2"/>
              </a:rPr>
              <a:t>https://www.nspe.org/resources/ethics/code-ethics/engineers-creed</a:t>
            </a:r>
            <a:endParaRPr lang="en-US" sz="2000" dirty="0"/>
          </a:p>
          <a:p>
            <a:pPr marL="25400" indent="0">
              <a:buNone/>
            </a:pPr>
            <a:endParaRPr lang="en-US" sz="2000" dirty="0"/>
          </a:p>
          <a:p>
            <a:r>
              <a:rPr lang="en-US" sz="2000" dirty="0"/>
              <a:t>NCEES: </a:t>
            </a:r>
            <a:r>
              <a:rPr lang="en-US" sz="2000" dirty="0">
                <a:hlinkClick r:id="rId3"/>
              </a:rPr>
              <a:t>Welcome to NCEES</a:t>
            </a:r>
            <a:endParaRPr lang="en-US" sz="2000" dirty="0"/>
          </a:p>
          <a:p>
            <a:endParaRPr lang="en-US" sz="2000" dirty="0"/>
          </a:p>
          <a:p>
            <a:r>
              <a:rPr lang="en-US" sz="2000" dirty="0"/>
              <a:t>TBPE&amp;LS: </a:t>
            </a:r>
            <a:r>
              <a:rPr lang="en-US" sz="2000" dirty="0">
                <a:hlinkClick r:id="rId4"/>
              </a:rPr>
              <a:t>https://pels.texas.gov/</a:t>
            </a:r>
            <a:endParaRPr lang="en-US" sz="2000" dirty="0"/>
          </a:p>
          <a:p>
            <a:endParaRPr lang="en-US" sz="2000" dirty="0">
              <a:hlinkClick r:id="rId5"/>
            </a:endParaRPr>
          </a:p>
          <a:p>
            <a:r>
              <a:rPr lang="en-US" sz="2000" i="1" dirty="0">
                <a:hlinkClick r:id="rId5"/>
              </a:rPr>
              <a:t>Project Management Institute | PMI</a:t>
            </a:r>
            <a:endParaRPr lang="en-US" sz="2000" i="1" dirty="0"/>
          </a:p>
          <a:p>
            <a:pPr marL="25400" indent="0">
              <a:buNone/>
            </a:pPr>
            <a:endParaRPr lang="en-US" dirty="0"/>
          </a:p>
          <a:p>
            <a:endParaRPr lang="en-US" dirty="0"/>
          </a:p>
        </p:txBody>
      </p:sp>
    </p:spTree>
    <p:extLst>
      <p:ext uri="{BB962C8B-B14F-4D97-AF65-F5344CB8AC3E}">
        <p14:creationId xmlns:p14="http://schemas.microsoft.com/office/powerpoint/2010/main" val="2498652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A3E0-D6F0-40C5-A58A-DD1157ADD848}"/>
              </a:ext>
            </a:extLst>
          </p:cNvPr>
          <p:cNvSpPr>
            <a:spLocks noGrp="1"/>
          </p:cNvSpPr>
          <p:nvPr>
            <p:ph type="title"/>
          </p:nvPr>
        </p:nvSpPr>
        <p:spPr>
          <a:xfrm>
            <a:off x="457200" y="813132"/>
            <a:ext cx="8229600" cy="602700"/>
          </a:xfrm>
        </p:spPr>
        <p:txBody>
          <a:bodyPr/>
          <a:lstStyle/>
          <a:p>
            <a:pPr algn="l"/>
            <a:r>
              <a:rPr lang="en-US" sz="2000" b="0" dirty="0"/>
              <a:t>Engineers, in the fulfillment of their professional duties, shall:</a:t>
            </a:r>
            <a:endParaRPr lang="en-US" sz="2000" dirty="0"/>
          </a:p>
        </p:txBody>
      </p:sp>
      <p:sp>
        <p:nvSpPr>
          <p:cNvPr id="4" name="Rectangle 3">
            <a:extLst>
              <a:ext uri="{FF2B5EF4-FFF2-40B4-BE49-F238E27FC236}">
                <a16:creationId xmlns:a16="http://schemas.microsoft.com/office/drawing/2014/main" id="{5B7E11A7-A084-4B3A-8B1B-97372338EB4C}"/>
              </a:ext>
            </a:extLst>
          </p:cNvPr>
          <p:cNvSpPr/>
          <p:nvPr/>
        </p:nvSpPr>
        <p:spPr>
          <a:xfrm>
            <a:off x="664464" y="2340620"/>
            <a:ext cx="7540752" cy="400110"/>
          </a:xfrm>
          <a:prstGeom prst="rect">
            <a:avLst/>
          </a:prstGeom>
        </p:spPr>
        <p:txBody>
          <a:bodyPr wrap="square">
            <a:spAutoFit/>
          </a:bodyPr>
          <a:lstStyle/>
          <a:p>
            <a:pPr fontAlgn="base"/>
            <a:r>
              <a:rPr lang="en-US" sz="2000" b="1" dirty="0">
                <a:solidFill>
                  <a:schemeClr val="tx1"/>
                </a:solidFill>
                <a:latin typeface="+mn-lt"/>
              </a:rPr>
              <a:t>Hold paramount the safety, health, and welfare of the public.</a:t>
            </a:r>
          </a:p>
        </p:txBody>
      </p:sp>
    </p:spTree>
    <p:extLst>
      <p:ext uri="{BB962C8B-B14F-4D97-AF65-F5344CB8AC3E}">
        <p14:creationId xmlns:p14="http://schemas.microsoft.com/office/powerpoint/2010/main" val="175021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 Management Guidance</a:t>
            </a:r>
            <a:endParaRPr/>
          </a:p>
        </p:txBody>
      </p:sp>
      <p:sp>
        <p:nvSpPr>
          <p:cNvPr id="110" name="Google Shape;110;p17"/>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spcBef>
                <a:spcPts val="0"/>
              </a:spcBef>
            </a:pPr>
            <a:r>
              <a:rPr lang="en" dirty="0"/>
              <a:t>Build a calendar and slot times such that you treat every event or action as a meeting to schedule.</a:t>
            </a:r>
            <a:endParaRPr dirty="0"/>
          </a:p>
          <a:p>
            <a:pPr>
              <a:lnSpc>
                <a:spcPct val="150000"/>
              </a:lnSpc>
              <a:spcBef>
                <a:spcPts val="0"/>
              </a:spcBef>
            </a:pPr>
            <a:r>
              <a:rPr lang="en" dirty="0"/>
              <a:t>Experiment with calendars to find a “best fit”, quickly.</a:t>
            </a:r>
            <a:endParaRPr dirty="0"/>
          </a:p>
          <a:p>
            <a:pPr>
              <a:lnSpc>
                <a:spcPct val="150000"/>
              </a:lnSpc>
              <a:spcBef>
                <a:spcPts val="0"/>
              </a:spcBef>
            </a:pPr>
            <a:r>
              <a:rPr lang="en" dirty="0"/>
              <a:t>ENGR 102 has a solid weekly flow...engage.</a:t>
            </a:r>
            <a:endParaRPr dirty="0"/>
          </a:p>
          <a:p>
            <a:pPr>
              <a:lnSpc>
                <a:spcPct val="150000"/>
              </a:lnSpc>
              <a:spcBef>
                <a:spcPts val="0"/>
              </a:spcBef>
            </a:pPr>
            <a:r>
              <a:rPr lang="en" dirty="0"/>
              <a:t>Teamwork is paramount. Everyone should contribute.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Classroom </a:t>
            </a:r>
            <a:r>
              <a:rPr lang="en" dirty="0"/>
              <a:t>Environment</a:t>
            </a:r>
            <a:endParaRPr dirty="0"/>
          </a:p>
        </p:txBody>
      </p:sp>
      <p:sp>
        <p:nvSpPr>
          <p:cNvPr id="116" name="Google Shape;116;p18"/>
          <p:cNvSpPr txBox="1">
            <a:spLocks noGrp="1"/>
          </p:cNvSpPr>
          <p:nvPr>
            <p:ph type="body" idx="1"/>
          </p:nvPr>
        </p:nvSpPr>
        <p:spPr>
          <a:xfrm>
            <a:off x="687525" y="1135823"/>
            <a:ext cx="8229600" cy="3549930"/>
          </a:xfrm>
          <a:prstGeom prst="rect">
            <a:avLst/>
          </a:prstGeom>
        </p:spPr>
        <p:txBody>
          <a:bodyPr spcFirstLastPara="1" wrap="square" lIns="91425" tIns="91425" rIns="91425" bIns="91425" anchor="t" anchorCtr="0">
            <a:noAutofit/>
          </a:bodyPr>
          <a:lstStyle/>
          <a:p>
            <a:pPr>
              <a:lnSpc>
                <a:spcPct val="150000"/>
              </a:lnSpc>
            </a:pPr>
            <a:r>
              <a:rPr lang="en" dirty="0"/>
              <a:t>A driver of your time management plan is being aware of your physical, social, emotional, and mental health.</a:t>
            </a:r>
          </a:p>
          <a:p>
            <a:pPr>
              <a:lnSpc>
                <a:spcPct val="150000"/>
              </a:lnSpc>
              <a:spcBef>
                <a:spcPts val="0"/>
              </a:spcBef>
            </a:pPr>
            <a:r>
              <a:rPr lang="en" dirty="0"/>
              <a:t>Engage with your peers and strive to ensure that no one feels alone. You are going through the challenges ahead together, as a team.</a:t>
            </a:r>
            <a:endParaRPr dirty="0"/>
          </a:p>
          <a:p>
            <a:pPr marL="457200" lvl="0" indent="0" algn="l" rtl="0">
              <a:spcBef>
                <a:spcPts val="48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Computational Thinking?</a:t>
            </a:r>
            <a:endParaRPr/>
          </a:p>
        </p:txBody>
      </p:sp>
      <p:sp>
        <p:nvSpPr>
          <p:cNvPr id="128" name="Google Shape;128;p20"/>
          <p:cNvSpPr txBox="1">
            <a:spLocks noGrp="1"/>
          </p:cNvSpPr>
          <p:nvPr>
            <p:ph type="body" idx="1"/>
          </p:nvPr>
        </p:nvSpPr>
        <p:spPr>
          <a:xfrm>
            <a:off x="457200" y="1389577"/>
            <a:ext cx="8229600" cy="3057600"/>
          </a:xfrm>
          <a:prstGeom prst="rect">
            <a:avLst/>
          </a:prstGeom>
        </p:spPr>
        <p:txBody>
          <a:bodyPr spcFirstLastPara="1" wrap="square" lIns="91425" tIns="91425" rIns="91425" bIns="91425" anchor="t" anchorCtr="0">
            <a:noAutofit/>
          </a:bodyPr>
          <a:lstStyle/>
          <a:p>
            <a:r>
              <a:rPr lang="en" sz="2300" dirty="0">
                <a:solidFill>
                  <a:srgbClr val="231F20"/>
                </a:solidFill>
              </a:rPr>
              <a:t>Decomposition - Breakdown complexity into smaller parts.</a:t>
            </a:r>
            <a:endParaRPr dirty="0"/>
          </a:p>
          <a:p>
            <a:pPr marL="800100" indent="-342900"/>
            <a:endParaRPr dirty="0"/>
          </a:p>
          <a:p>
            <a:r>
              <a:rPr lang="en" sz="2300" dirty="0">
                <a:solidFill>
                  <a:srgbClr val="231F20"/>
                </a:solidFill>
              </a:rPr>
              <a:t>Pattern Recognition - Explore parts for similarities.</a:t>
            </a:r>
            <a:endParaRPr dirty="0"/>
          </a:p>
          <a:p>
            <a:pPr marL="800100" indent="-342900"/>
            <a:endParaRPr dirty="0"/>
          </a:p>
          <a:p>
            <a:r>
              <a:rPr lang="en" sz="2300" dirty="0">
                <a:solidFill>
                  <a:srgbClr val="231F20"/>
                </a:solidFill>
              </a:rPr>
              <a:t>Abstraction - Focus on important, ignore irrelevant.</a:t>
            </a:r>
            <a:endParaRPr dirty="0"/>
          </a:p>
          <a:p>
            <a:pPr marL="800100" indent="-342900"/>
            <a:endParaRPr dirty="0"/>
          </a:p>
          <a:p>
            <a:r>
              <a:rPr lang="en" sz="2300" dirty="0">
                <a:solidFill>
                  <a:srgbClr val="231F20"/>
                </a:solidFill>
              </a:rPr>
              <a:t>Algorithms - Construct step-by-step solution.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ENGR 102 Course Detail</a:t>
            </a:r>
            <a:endParaRPr/>
          </a:p>
        </p:txBody>
      </p:sp>
      <p:sp>
        <p:nvSpPr>
          <p:cNvPr id="146" name="Google Shape;146;p23"/>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Internalizing the programming process</a:t>
            </a:r>
            <a:endParaRPr dirty="0"/>
          </a:p>
          <a:p>
            <a:pPr marL="800100" indent="-342900"/>
            <a:endParaRPr dirty="0"/>
          </a:p>
          <a:p>
            <a:r>
              <a:rPr lang="en" dirty="0"/>
              <a:t>Using the Python language</a:t>
            </a:r>
            <a:endParaRPr dirty="0"/>
          </a:p>
          <a:p>
            <a:pPr marL="457200" lvl="0" indent="0" algn="l" rtl="0">
              <a:spcBef>
                <a:spcPts val="48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this class works</a:t>
            </a:r>
          </a:p>
        </p:txBody>
      </p:sp>
      <p:sp>
        <p:nvSpPr>
          <p:cNvPr id="3" name="Content Placeholder 2"/>
          <p:cNvSpPr>
            <a:spLocks noGrp="1"/>
          </p:cNvSpPr>
          <p:nvPr>
            <p:ph idx="1"/>
          </p:nvPr>
        </p:nvSpPr>
        <p:spPr>
          <a:xfrm>
            <a:off x="457200" y="1389582"/>
            <a:ext cx="8229600" cy="3377682"/>
          </a:xfrm>
        </p:spPr>
        <p:txBody>
          <a:bodyPr>
            <a:normAutofit fontScale="62500" lnSpcReduction="20000"/>
          </a:bodyPr>
          <a:lstStyle/>
          <a:p>
            <a:r>
              <a:rPr lang="en-US" dirty="0"/>
              <a:t>ENGR 102 is a 2-credit class:</a:t>
            </a:r>
          </a:p>
          <a:p>
            <a:pPr lvl="1"/>
            <a:r>
              <a:rPr lang="en-US" dirty="0"/>
              <a:t>1 hour per week of “lecture” (1 credit)</a:t>
            </a:r>
          </a:p>
          <a:p>
            <a:pPr lvl="1"/>
            <a:r>
              <a:rPr lang="en-US" dirty="0"/>
              <a:t>3 hours per week of “lab” (1 credit)</a:t>
            </a:r>
          </a:p>
          <a:p>
            <a:pPr lvl="1"/>
            <a:endParaRPr lang="en-US" dirty="0"/>
          </a:p>
          <a:p>
            <a:r>
              <a:rPr lang="en-US" dirty="0"/>
              <a:t>So, we meet 4 hours per week</a:t>
            </a:r>
          </a:p>
          <a:p>
            <a:pPr lvl="1"/>
            <a:r>
              <a:rPr lang="en-US" dirty="0"/>
              <a:t>About 1 hour each week will be instructor-driven</a:t>
            </a:r>
          </a:p>
          <a:p>
            <a:pPr lvl="1"/>
            <a:r>
              <a:rPr lang="en-US" dirty="0"/>
              <a:t>About 3 hours each week will be hands-on work (programming, team work, quizzes/exams)</a:t>
            </a:r>
          </a:p>
          <a:p>
            <a:pPr lvl="1"/>
            <a:endParaRPr lang="en-US" dirty="0"/>
          </a:p>
          <a:p>
            <a:r>
              <a:rPr lang="en-US" dirty="0"/>
              <a:t>Attendance is required (except when sick)</a:t>
            </a:r>
          </a:p>
          <a:p>
            <a:pPr lvl="1"/>
            <a:r>
              <a:rPr lang="en-US" dirty="0"/>
              <a:t>Quizzes and exams during meeting times</a:t>
            </a:r>
          </a:p>
          <a:p>
            <a:pPr lvl="1"/>
            <a:r>
              <a:rPr lang="en-US" dirty="0"/>
              <a:t>Lab work may involve working in teams</a:t>
            </a:r>
          </a:p>
          <a:p>
            <a:pPr lvl="1"/>
            <a:r>
              <a:rPr lang="en-US" dirty="0"/>
              <a:t>Attendance will affect lab grade</a:t>
            </a:r>
          </a:p>
          <a:p>
            <a:pPr lvl="1"/>
            <a:endParaRPr lang="en-US" dirty="0"/>
          </a:p>
          <a:p>
            <a:r>
              <a:rPr lang="en-US" b="1" dirty="0"/>
              <a:t>Please do not come to class if you are not feeling well!</a:t>
            </a:r>
          </a:p>
          <a:p>
            <a:endParaRPr lang="en-US" dirty="0"/>
          </a:p>
        </p:txBody>
      </p:sp>
      <p:sp>
        <p:nvSpPr>
          <p:cNvPr id="4" name="Slide Number Placeholder 3">
            <a:extLst>
              <a:ext uri="{FF2B5EF4-FFF2-40B4-BE49-F238E27FC236}">
                <a16:creationId xmlns:a16="http://schemas.microsoft.com/office/drawing/2014/main" id="{D1685AD0-4B6D-4896-BEBD-DB503C9189A7}"/>
              </a:ext>
            </a:extLst>
          </p:cNvPr>
          <p:cNvSpPr>
            <a:spLocks noGrp="1"/>
          </p:cNvSpPr>
          <p:nvPr>
            <p:ph type="sldNum" sz="quarter" idx="12"/>
          </p:nvPr>
        </p:nvSpPr>
        <p:spPr/>
        <p:txBody>
          <a:bodyPr/>
          <a:lstStyle/>
          <a:p>
            <a:fld id="{5EDC6461-AA29-4E33-99C6-DDF1643DF51F}" type="slidenum">
              <a:rPr lang="en-US" smtClean="0">
                <a:uFillTx/>
              </a:rPr>
              <a:t>16</a:t>
            </a:fld>
            <a:endParaRPr lang="en-US">
              <a:uFillTx/>
            </a:endParaRPr>
          </a:p>
        </p:txBody>
      </p:sp>
    </p:spTree>
    <p:extLst>
      <p:ext uri="{BB962C8B-B14F-4D97-AF65-F5344CB8AC3E}">
        <p14:creationId xmlns:p14="http://schemas.microsoft.com/office/powerpoint/2010/main" val="82126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Your Time Expectations (outside class)</a:t>
            </a:r>
          </a:p>
        </p:txBody>
      </p:sp>
      <p:sp>
        <p:nvSpPr>
          <p:cNvPr id="3" name="Content Placeholder 2"/>
          <p:cNvSpPr>
            <a:spLocks noGrp="1"/>
          </p:cNvSpPr>
          <p:nvPr>
            <p:ph idx="1"/>
          </p:nvPr>
        </p:nvSpPr>
        <p:spPr>
          <a:xfrm>
            <a:off x="457200" y="1536951"/>
            <a:ext cx="8229600" cy="3196927"/>
          </a:xfrm>
        </p:spPr>
        <p:txBody>
          <a:bodyPr>
            <a:normAutofit fontScale="77500" lnSpcReduction="20000"/>
          </a:bodyPr>
          <a:lstStyle/>
          <a:p>
            <a:r>
              <a:rPr lang="en-US" dirty="0">
                <a:uFillTx/>
              </a:rPr>
              <a:t>For every credit hour, you should expect to spend 2-3 hours outside of class on the subject, weekly</a:t>
            </a:r>
          </a:p>
          <a:p>
            <a:pPr lvl="1"/>
            <a:r>
              <a:rPr lang="en-US" dirty="0">
                <a:uFillTx/>
              </a:rPr>
              <a:t>So, for ENGR 102, you should expect to spend 4-6 hours a week, beyond the time spent in class</a:t>
            </a:r>
          </a:p>
          <a:p>
            <a:pPr lvl="1"/>
            <a:endParaRPr lang="en-US" dirty="0">
              <a:uFillTx/>
            </a:endParaRPr>
          </a:p>
          <a:p>
            <a:r>
              <a:rPr lang="en-US" dirty="0">
                <a:uFillTx/>
              </a:rPr>
              <a:t>You should expect to spend time on:</a:t>
            </a:r>
          </a:p>
          <a:p>
            <a:pPr lvl="1"/>
            <a:r>
              <a:rPr lang="en-US" dirty="0">
                <a:uFillTx/>
              </a:rPr>
              <a:t>College of Engineering Homework – based on online video modules (0.5 hours/week)</a:t>
            </a:r>
          </a:p>
          <a:p>
            <a:pPr lvl="1"/>
            <a:r>
              <a:rPr lang="en-US" dirty="0">
                <a:uFillTx/>
              </a:rPr>
              <a:t>Reading (</a:t>
            </a:r>
            <a:r>
              <a:rPr lang="en-US" dirty="0" err="1">
                <a:uFillTx/>
              </a:rPr>
              <a:t>Zybook</a:t>
            </a:r>
            <a:r>
              <a:rPr lang="en-US" dirty="0">
                <a:uFillTx/>
              </a:rPr>
              <a:t>) (up to 1 hour/week)</a:t>
            </a:r>
          </a:p>
          <a:p>
            <a:pPr lvl="1"/>
            <a:r>
              <a:rPr lang="en-US" dirty="0">
                <a:uFillTx/>
              </a:rPr>
              <a:t>Lab assignments (3-5 hours/week)</a:t>
            </a:r>
          </a:p>
          <a:p>
            <a:pPr lvl="1"/>
            <a:r>
              <a:rPr lang="en-US" dirty="0">
                <a:uFillTx/>
              </a:rPr>
              <a:t>Studying (regularly, but exam study time will be given in lieu of lab assignments)</a:t>
            </a:r>
          </a:p>
        </p:txBody>
      </p:sp>
      <p:sp>
        <p:nvSpPr>
          <p:cNvPr id="4" name="Slide Number Placeholder 3">
            <a:extLst>
              <a:ext uri="{FF2B5EF4-FFF2-40B4-BE49-F238E27FC236}">
                <a16:creationId xmlns:a16="http://schemas.microsoft.com/office/drawing/2014/main" id="{912807CE-CE40-478A-83BE-B0435E52F5D4}"/>
              </a:ext>
            </a:extLst>
          </p:cNvPr>
          <p:cNvSpPr>
            <a:spLocks noGrp="1"/>
          </p:cNvSpPr>
          <p:nvPr>
            <p:ph type="sldNum" sz="quarter" idx="12"/>
          </p:nvPr>
        </p:nvSpPr>
        <p:spPr/>
        <p:txBody>
          <a:bodyPr/>
          <a:lstStyle/>
          <a:p>
            <a:fld id="{5EDC6461-AA29-4E33-99C6-DDF1643DF51F}" type="slidenum">
              <a:rPr lang="en-US" smtClean="0">
                <a:uFillTx/>
              </a:rPr>
              <a:t>17</a:t>
            </a:fld>
            <a:endParaRPr lang="en-US">
              <a:uFillTx/>
            </a:endParaRPr>
          </a:p>
        </p:txBody>
      </p:sp>
    </p:spTree>
    <p:extLst>
      <p:ext uri="{BB962C8B-B14F-4D97-AF65-F5344CB8AC3E}">
        <p14:creationId xmlns:p14="http://schemas.microsoft.com/office/powerpoint/2010/main" val="297623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Weekly ENGR 102 Course Flow</a:t>
            </a:r>
            <a:endParaRPr dirty="0"/>
          </a:p>
        </p:txBody>
      </p:sp>
      <p:sp>
        <p:nvSpPr>
          <p:cNvPr id="152" name="Google Shape;152;p24"/>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lvl="0">
              <a:lnSpc>
                <a:spcPct val="150000"/>
              </a:lnSpc>
              <a:spcBef>
                <a:spcPts val="0"/>
              </a:spcBef>
              <a:buFont typeface="Arial" panose="020B0604020202020204" pitchFamily="34" charset="0"/>
              <a:buChar char="•"/>
            </a:pPr>
            <a:r>
              <a:rPr lang="en" sz="2200" dirty="0"/>
              <a:t>Zybook </a:t>
            </a:r>
            <a:r>
              <a:rPr lang="en-US" sz="2200" dirty="0"/>
              <a:t>activities completed by Tuesday night </a:t>
            </a:r>
            <a:r>
              <a:rPr lang="en-US" sz="2200" b="1" dirty="0"/>
              <a:t>of that week</a:t>
            </a:r>
          </a:p>
          <a:p>
            <a:pPr>
              <a:lnSpc>
                <a:spcPct val="150000"/>
              </a:lnSpc>
              <a:spcBef>
                <a:spcPts val="0"/>
              </a:spcBef>
              <a:buFont typeface="Arial" panose="020B0604020202020204" pitchFamily="34" charset="0"/>
              <a:buChar char="•"/>
            </a:pPr>
            <a:r>
              <a:rPr lang="en-US" sz="2200" dirty="0"/>
              <a:t>Weekly exploration of Featured Departments and Engineering Modules due Friday night </a:t>
            </a:r>
            <a:r>
              <a:rPr lang="en-US" sz="2200" b="1" dirty="0"/>
              <a:t>of that week</a:t>
            </a:r>
          </a:p>
          <a:p>
            <a:pPr lvl="0" algn="l" rtl="0">
              <a:lnSpc>
                <a:spcPct val="150000"/>
              </a:lnSpc>
              <a:spcBef>
                <a:spcPts val="0"/>
              </a:spcBef>
              <a:spcAft>
                <a:spcPts val="0"/>
              </a:spcAft>
              <a:buSzPts val="3200"/>
              <a:buFont typeface="Arial" panose="020B0604020202020204" pitchFamily="34" charset="0"/>
              <a:buChar char="•"/>
            </a:pPr>
            <a:r>
              <a:rPr lang="en" sz="2200" dirty="0"/>
              <a:t>Individual Lab due by </a:t>
            </a:r>
            <a:r>
              <a:rPr lang="en-US" sz="2200" dirty="0"/>
              <a:t>Monday night </a:t>
            </a:r>
            <a:r>
              <a:rPr lang="en-US" sz="2200" b="1" dirty="0"/>
              <a:t>the following week</a:t>
            </a:r>
            <a:endParaRPr sz="2200" b="1" dirty="0"/>
          </a:p>
          <a:p>
            <a:pPr>
              <a:lnSpc>
                <a:spcPct val="150000"/>
              </a:lnSpc>
              <a:spcBef>
                <a:spcPts val="0"/>
              </a:spcBef>
              <a:buFont typeface="Arial" panose="020B0604020202020204" pitchFamily="34" charset="0"/>
              <a:buChar char="•"/>
            </a:pPr>
            <a:r>
              <a:rPr lang="en-US" sz="2200" dirty="0"/>
              <a:t>Team Lab due Tuesday night </a:t>
            </a:r>
            <a:r>
              <a:rPr lang="en-US" sz="2200" b="1" dirty="0"/>
              <a:t>the following week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Zybook Intro</a:t>
            </a:r>
            <a:r>
              <a:rPr lang="en-US" dirty="0"/>
              <a:t>duction (Please hold off purchase until I confirm class code)</a:t>
            </a:r>
            <a:endParaRPr dirty="0"/>
          </a:p>
        </p:txBody>
      </p:sp>
      <p:sp>
        <p:nvSpPr>
          <p:cNvPr id="164" name="Google Shape;164;p26"/>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lvl="0" algn="l" rtl="0">
              <a:spcBef>
                <a:spcPts val="480"/>
              </a:spcBef>
              <a:spcAft>
                <a:spcPts val="0"/>
              </a:spcAft>
              <a:buSzPts val="3200"/>
              <a:buFont typeface="Arial" panose="020B0604020202020204" pitchFamily="34" charset="0"/>
              <a:buChar char="•"/>
            </a:pPr>
            <a:r>
              <a:rPr lang="en" dirty="0"/>
              <a:t>Interactive, digital textbook.</a:t>
            </a:r>
            <a:endParaRPr dirty="0"/>
          </a:p>
          <a:p>
            <a:pPr marL="800100" lvl="0" indent="-342900" algn="l" rtl="0">
              <a:spcBef>
                <a:spcPts val="480"/>
              </a:spcBef>
              <a:spcAft>
                <a:spcPts val="0"/>
              </a:spcAft>
              <a:buFont typeface="Arial" panose="020B0604020202020204" pitchFamily="34" charset="0"/>
              <a:buChar char="•"/>
            </a:pPr>
            <a:endParaRPr dirty="0"/>
          </a:p>
          <a:p>
            <a:pPr lvl="0" algn="l" rtl="0">
              <a:spcBef>
                <a:spcPts val="480"/>
              </a:spcBef>
              <a:spcAft>
                <a:spcPts val="0"/>
              </a:spcAft>
              <a:buSzPts val="3200"/>
              <a:buFont typeface="Arial" panose="020B0604020202020204" pitchFamily="34" charset="0"/>
              <a:buChar char="•"/>
            </a:pPr>
            <a:r>
              <a:rPr lang="en" dirty="0"/>
              <a:t>Tailored to match flow of the course.</a:t>
            </a:r>
            <a:endParaRPr dirty="0"/>
          </a:p>
          <a:p>
            <a:pPr marL="800100" lvl="0" indent="-342900" algn="l" rtl="0">
              <a:spcBef>
                <a:spcPts val="480"/>
              </a:spcBef>
              <a:spcAft>
                <a:spcPts val="0"/>
              </a:spcAft>
              <a:buFont typeface="Arial" panose="020B0604020202020204" pitchFamily="34" charset="0"/>
              <a:buChar char="•"/>
            </a:pPr>
            <a:endParaRPr dirty="0"/>
          </a:p>
          <a:p>
            <a:pPr lvl="0" algn="l" rtl="0">
              <a:spcBef>
                <a:spcPts val="480"/>
              </a:spcBef>
              <a:spcAft>
                <a:spcPts val="0"/>
              </a:spcAft>
              <a:buSzPts val="3200"/>
              <a:buFont typeface="Arial" panose="020B0604020202020204" pitchFamily="34" charset="0"/>
              <a:buChar char="•"/>
            </a:pPr>
            <a:r>
              <a:rPr lang="en" dirty="0"/>
              <a:t>Combine with lecture review to prepare for each week.</a:t>
            </a:r>
            <a:endParaRPr dirty="0"/>
          </a:p>
          <a:p>
            <a:pPr marL="800100" lvl="0" indent="-342900" algn="l" rtl="0">
              <a:spcBef>
                <a:spcPts val="480"/>
              </a:spcBef>
              <a:spcAft>
                <a:spcPts val="0"/>
              </a:spcAft>
              <a:buFont typeface="Arial" panose="020B0604020202020204" pitchFamily="34" charset="0"/>
              <a:buChar char="•"/>
            </a:pPr>
            <a:endParaRPr dirty="0"/>
          </a:p>
          <a:p>
            <a:pPr lvl="0" algn="l" rtl="0">
              <a:spcBef>
                <a:spcPts val="480"/>
              </a:spcBef>
              <a:spcAft>
                <a:spcPts val="0"/>
              </a:spcAft>
              <a:buSzPts val="3200"/>
              <a:buFont typeface="Arial" panose="020B0604020202020204" pitchFamily="34" charset="0"/>
              <a:buChar char="•"/>
            </a:pPr>
            <a:r>
              <a:rPr lang="en" dirty="0"/>
              <a:t>Instructor pulls completion metrics from Zybook tracker.</a:t>
            </a:r>
            <a:endParaRPr dirty="0"/>
          </a:p>
          <a:p>
            <a:pPr marL="0" lvl="0" indent="0" algn="l" rtl="0">
              <a:spcBef>
                <a:spcPts val="48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ccounting 460- Audits: SEC Charges Dell Inc. with Fraud - PWC's ...">
            <a:extLst>
              <a:ext uri="{FF2B5EF4-FFF2-40B4-BE49-F238E27FC236}">
                <a16:creationId xmlns:a16="http://schemas.microsoft.com/office/drawing/2014/main" id="{19B77648-1AE0-45BF-9F02-9E624D9AF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020" y="4378583"/>
            <a:ext cx="677063" cy="5077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0431FB2-9F95-4CB8-8B33-EC997F7FE72C}"/>
              </a:ext>
            </a:extLst>
          </p:cNvPr>
          <p:cNvSpPr/>
          <p:nvPr/>
        </p:nvSpPr>
        <p:spPr>
          <a:xfrm>
            <a:off x="1501020" y="2330198"/>
            <a:ext cx="1638186" cy="253916"/>
          </a:xfrm>
          <a:prstGeom prst="rect">
            <a:avLst/>
          </a:prstGeom>
          <a:solidFill>
            <a:srgbClr val="800000"/>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latin typeface="Arial" panose="020B0604020202020204" pitchFamily="34" charset="0"/>
                <a:cs typeface="Arial" panose="020B0604020202020204" pitchFamily="34" charset="0"/>
              </a:rPr>
              <a:t>Professor of Practice</a:t>
            </a:r>
          </a:p>
        </p:txBody>
      </p:sp>
      <p:sp>
        <p:nvSpPr>
          <p:cNvPr id="3" name="TextBox 2">
            <a:extLst>
              <a:ext uri="{FF2B5EF4-FFF2-40B4-BE49-F238E27FC236}">
                <a16:creationId xmlns:a16="http://schemas.microsoft.com/office/drawing/2014/main" id="{D5DDD1C4-81DC-425C-A700-358BCE6628D4}"/>
              </a:ext>
            </a:extLst>
          </p:cNvPr>
          <p:cNvSpPr txBox="1"/>
          <p:nvPr/>
        </p:nvSpPr>
        <p:spPr>
          <a:xfrm>
            <a:off x="783145" y="2686344"/>
            <a:ext cx="3636649" cy="1754326"/>
          </a:xfrm>
          <a:prstGeom prst="rect">
            <a:avLst/>
          </a:prstGeom>
          <a:noFill/>
        </p:spPr>
        <p:txBody>
          <a:bodyPr wrap="square" rtlCol="0" anchor="t">
            <a:spAutoFit/>
          </a:bodyPr>
          <a:lstStyle/>
          <a:p>
            <a:r>
              <a:rPr lang="en-US" sz="900" dirty="0">
                <a:latin typeface="Arial" panose="020B0604020202020204" pitchFamily="34" charset="0"/>
                <a:cs typeface="Arial" panose="020B0604020202020204" pitchFamily="34" charset="0"/>
              </a:rPr>
              <a:t>-While in industry, I was primarily responsible for new product development with alternative fuels (at the national laboratory) and notebook computers (at Dell).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-Responsibilities included finite element analysis, failure modes effects analysis, component/system redesign and cost reduction, quality control, and procurement. I have also managed product research and development teams delivering new products to market.</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-Upon transitioning to academia, I have taught at the Junior High, High School, and College level over the span of 13 years.</a:t>
            </a:r>
          </a:p>
        </p:txBody>
      </p:sp>
      <p:pic>
        <p:nvPicPr>
          <p:cNvPr id="1027" name="Picture 3" descr="image.png">
            <a:extLst>
              <a:ext uri="{FF2B5EF4-FFF2-40B4-BE49-F238E27FC236}">
                <a16:creationId xmlns:a16="http://schemas.microsoft.com/office/drawing/2014/main" id="{C7E6C7C4-35D7-460D-B586-837FFF990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916" y="978338"/>
            <a:ext cx="2909286" cy="218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National Energy Technology Laboratory Mission Statement, Employees ...">
            <a:extLst>
              <a:ext uri="{FF2B5EF4-FFF2-40B4-BE49-F238E27FC236}">
                <a16:creationId xmlns:a16="http://schemas.microsoft.com/office/drawing/2014/main" id="{82606212-42AD-4DEB-97A9-183B095D0B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136" b="26782"/>
          <a:stretch/>
        </p:blipFill>
        <p:spPr bwMode="auto">
          <a:xfrm>
            <a:off x="2314147" y="4436072"/>
            <a:ext cx="793479" cy="37359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The Athletic Collective BANDW.jpg">
            <a:extLst>
              <a:ext uri="{FF2B5EF4-FFF2-40B4-BE49-F238E27FC236}">
                <a16:creationId xmlns:a16="http://schemas.microsoft.com/office/drawing/2014/main" id="{8A933B32-4C38-4E75-AF10-12914C465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54" y="2599287"/>
            <a:ext cx="999913" cy="150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9624dfd4-67e0-4512-b2d5-73ad504add86@exchange">
            <a:extLst>
              <a:ext uri="{FF2B5EF4-FFF2-40B4-BE49-F238E27FC236}">
                <a16:creationId xmlns:a16="http://schemas.microsoft.com/office/drawing/2014/main" id="{CF2AE2EF-D357-4866-945C-89B51AD45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8297" y="2967004"/>
            <a:ext cx="908147"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89e3e92e-6084-4d18-928d-44f94f3903ab@exchange">
            <a:extLst>
              <a:ext uri="{FF2B5EF4-FFF2-40B4-BE49-F238E27FC236}">
                <a16:creationId xmlns:a16="http://schemas.microsoft.com/office/drawing/2014/main" id="{8B4C8344-7484-462B-99AB-229CBF24486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64268" y="3071839"/>
            <a:ext cx="1137924" cy="8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descr="New York City Marathon - Wikipedia">
            <a:extLst>
              <a:ext uri="{FF2B5EF4-FFF2-40B4-BE49-F238E27FC236}">
                <a16:creationId xmlns:a16="http://schemas.microsoft.com/office/drawing/2014/main" id="{EE0FE1C9-D277-4A7C-898A-8602B72AAA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8107" y="4538382"/>
            <a:ext cx="358888" cy="22249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ouston Marathon (@HoustonMarathon) | Twitter">
            <a:extLst>
              <a:ext uri="{FF2B5EF4-FFF2-40B4-BE49-F238E27FC236}">
                <a16:creationId xmlns:a16="http://schemas.microsoft.com/office/drawing/2014/main" id="{F17193F3-D97A-4AFC-B32F-08CF75C24A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3599" y="4538383"/>
            <a:ext cx="229397" cy="229397"/>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Marine Corps Marathon - Wikipedia">
            <a:extLst>
              <a:ext uri="{FF2B5EF4-FFF2-40B4-BE49-F238E27FC236}">
                <a16:creationId xmlns:a16="http://schemas.microsoft.com/office/drawing/2014/main" id="{4E7826F0-53F1-4CAC-AB95-004B65F58E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9150" y="4540624"/>
            <a:ext cx="318692" cy="231698"/>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hicago Marathon - Wikipedia">
            <a:extLst>
              <a:ext uri="{FF2B5EF4-FFF2-40B4-BE49-F238E27FC236}">
                <a16:creationId xmlns:a16="http://schemas.microsoft.com/office/drawing/2014/main" id="{C0DEA472-AF76-4093-BE21-0194117901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2619" y="4540624"/>
            <a:ext cx="511501" cy="227156"/>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Marathon - Big Sur International Marathon">
            <a:extLst>
              <a:ext uri="{FF2B5EF4-FFF2-40B4-BE49-F238E27FC236}">
                <a16:creationId xmlns:a16="http://schemas.microsoft.com/office/drawing/2014/main" id="{E7F6032B-7C84-4EA6-80CB-E81F2DDD03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4268" y="4538965"/>
            <a:ext cx="237234" cy="231698"/>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McAllen Marathon">
            <a:extLst>
              <a:ext uri="{FF2B5EF4-FFF2-40B4-BE49-F238E27FC236}">
                <a16:creationId xmlns:a16="http://schemas.microsoft.com/office/drawing/2014/main" id="{B0006B5B-04A5-44B1-A857-63F6DA742A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09436" y="4539708"/>
            <a:ext cx="439705" cy="230212"/>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Berlin Marathon - Wikipedia">
            <a:extLst>
              <a:ext uri="{FF2B5EF4-FFF2-40B4-BE49-F238E27FC236}">
                <a16:creationId xmlns:a16="http://schemas.microsoft.com/office/drawing/2014/main" id="{E6AFFE29-7E7E-4392-BD55-0C5B2DDF35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40454" y="4147360"/>
            <a:ext cx="463870" cy="28065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0ABC79C-BDE1-4776-921F-FB910E62743E}"/>
              </a:ext>
            </a:extLst>
          </p:cNvPr>
          <p:cNvSpPr txBox="1"/>
          <p:nvPr/>
        </p:nvSpPr>
        <p:spPr>
          <a:xfrm>
            <a:off x="4970830" y="3975252"/>
            <a:ext cx="908147" cy="230832"/>
          </a:xfrm>
          <a:prstGeom prst="rect">
            <a:avLst/>
          </a:prstGeom>
          <a:noFill/>
        </p:spPr>
        <p:txBody>
          <a:bodyPr wrap="square" rtlCol="0" anchor="t">
            <a:spAutoFit/>
          </a:bodyPr>
          <a:lstStyle/>
          <a:p>
            <a:r>
              <a:rPr lang="en-US" sz="900" dirty="0">
                <a:latin typeface="Arial" panose="020B0604020202020204" pitchFamily="34" charset="0"/>
                <a:cs typeface="Arial" panose="020B0604020202020204" pitchFamily="34" charset="0"/>
              </a:rPr>
              <a:t>In training for:</a:t>
            </a:r>
          </a:p>
        </p:txBody>
      </p:sp>
      <p:sp>
        <p:nvSpPr>
          <p:cNvPr id="41" name="TextBox 40">
            <a:extLst>
              <a:ext uri="{FF2B5EF4-FFF2-40B4-BE49-F238E27FC236}">
                <a16:creationId xmlns:a16="http://schemas.microsoft.com/office/drawing/2014/main" id="{17530C14-123D-4231-A734-D116EA69B927}"/>
              </a:ext>
            </a:extLst>
          </p:cNvPr>
          <p:cNvSpPr txBox="1"/>
          <p:nvPr/>
        </p:nvSpPr>
        <p:spPr>
          <a:xfrm>
            <a:off x="4937387" y="3745254"/>
            <a:ext cx="1277930" cy="253916"/>
          </a:xfrm>
          <a:prstGeom prst="rect">
            <a:avLst/>
          </a:prstGeom>
          <a:noFill/>
        </p:spPr>
        <p:txBody>
          <a:bodyPr wrap="square" rtlCol="0" anchor="t">
            <a:spAutoFit/>
          </a:bodyPr>
          <a:lstStyle/>
          <a:p>
            <a:r>
              <a:rPr lang="en-US" sz="1050" b="1" dirty="0">
                <a:solidFill>
                  <a:schemeClr val="bg1"/>
                </a:solidFill>
                <a:latin typeface="Arial" panose="020B0604020202020204" pitchFamily="34" charset="0"/>
                <a:cs typeface="Arial" panose="020B0604020202020204" pitchFamily="34" charset="0"/>
              </a:rPr>
              <a:t>KYLO &amp; KYBER</a:t>
            </a:r>
          </a:p>
        </p:txBody>
      </p:sp>
      <p:sp>
        <p:nvSpPr>
          <p:cNvPr id="42" name="TextBox 41">
            <a:extLst>
              <a:ext uri="{FF2B5EF4-FFF2-40B4-BE49-F238E27FC236}">
                <a16:creationId xmlns:a16="http://schemas.microsoft.com/office/drawing/2014/main" id="{EE934AC0-0DD2-40EC-A184-B640F9F50952}"/>
              </a:ext>
            </a:extLst>
          </p:cNvPr>
          <p:cNvSpPr txBox="1"/>
          <p:nvPr/>
        </p:nvSpPr>
        <p:spPr>
          <a:xfrm>
            <a:off x="5728922" y="2670107"/>
            <a:ext cx="908147" cy="253916"/>
          </a:xfrm>
          <a:prstGeom prst="rect">
            <a:avLst/>
          </a:prstGeom>
          <a:noFill/>
        </p:spPr>
        <p:txBody>
          <a:bodyPr wrap="square" rtlCol="0" anchor="t">
            <a:spAutoFit/>
          </a:bodyPr>
          <a:lstStyle/>
          <a:p>
            <a:r>
              <a:rPr lang="en-US" sz="1050" b="1" dirty="0">
                <a:solidFill>
                  <a:schemeClr val="bg1"/>
                </a:solidFill>
                <a:latin typeface="Arial" panose="020B0604020202020204" pitchFamily="34" charset="0"/>
                <a:cs typeface="Arial" panose="020B0604020202020204" pitchFamily="34" charset="0"/>
              </a:rPr>
              <a:t>SKY</a:t>
            </a:r>
          </a:p>
        </p:txBody>
      </p:sp>
      <p:pic>
        <p:nvPicPr>
          <p:cNvPr id="1026" name="Picture 2" descr="image.png">
            <a:extLst>
              <a:ext uri="{FF2B5EF4-FFF2-40B4-BE49-F238E27FC236}">
                <a16:creationId xmlns:a16="http://schemas.microsoft.com/office/drawing/2014/main" id="{7D578226-4A39-4B51-B942-811EB1EB053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864802" y="3669648"/>
            <a:ext cx="662677" cy="66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30" descr="1cd7fada-8785-44ea-bfd6-28df8bc8c632@exchange">
            <a:extLst>
              <a:ext uri="{FF2B5EF4-FFF2-40B4-BE49-F238E27FC236}">
                <a16:creationId xmlns:a16="http://schemas.microsoft.com/office/drawing/2014/main" id="{5A2525CE-635A-4678-80D1-C985AFCA8D7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3611" y="851752"/>
            <a:ext cx="1441071" cy="138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a:extLst>
              <a:ext uri="{FF2B5EF4-FFF2-40B4-BE49-F238E27FC236}">
                <a16:creationId xmlns:a16="http://schemas.microsoft.com/office/drawing/2014/main" id="{1735A919-B659-47B6-9565-47149313A795}"/>
              </a:ext>
            </a:extLst>
          </p:cNvPr>
          <p:cNvSpPr>
            <a:spLocks noGrp="1"/>
          </p:cNvSpPr>
          <p:nvPr>
            <p:ph type="title"/>
          </p:nvPr>
        </p:nvSpPr>
        <p:spPr>
          <a:xfrm>
            <a:off x="3633537" y="137193"/>
            <a:ext cx="5271722" cy="602700"/>
          </a:xfrm>
        </p:spPr>
        <p:txBody>
          <a:bodyPr/>
          <a:lstStyle/>
          <a:p>
            <a:r>
              <a:rPr lang="en-US" dirty="0">
                <a:uFillTx/>
              </a:rPr>
              <a:t>Welcome to ENGR 102!</a:t>
            </a:r>
          </a:p>
        </p:txBody>
      </p:sp>
    </p:spTree>
    <p:extLst>
      <p:ext uri="{BB962C8B-B14F-4D97-AF65-F5344CB8AC3E}">
        <p14:creationId xmlns:p14="http://schemas.microsoft.com/office/powerpoint/2010/main" val="17040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uFillTx/>
              </a:rPr>
              <a:t>Lecture 1</a:t>
            </a:r>
          </a:p>
        </p:txBody>
      </p:sp>
      <p:sp>
        <p:nvSpPr>
          <p:cNvPr id="3" name="Subtitle 2"/>
          <p:cNvSpPr>
            <a:spLocks noGrp="1"/>
          </p:cNvSpPr>
          <p:nvPr>
            <p:ph type="subTitle" idx="1"/>
          </p:nvPr>
        </p:nvSpPr>
        <p:spPr>
          <a:xfrm>
            <a:off x="2423816" y="2914650"/>
            <a:ext cx="6034384" cy="1314600"/>
          </a:xfrm>
        </p:spPr>
        <p:txBody>
          <a:bodyPr/>
          <a:lstStyle/>
          <a:p>
            <a:r>
              <a:rPr lang="en-US" dirty="0">
                <a:uFillTx/>
              </a:rPr>
              <a:t>Introduction to course, Welcome to Engineering, What is Programming and Why is this the first thing being covered in Engineering?</a:t>
            </a:r>
          </a:p>
        </p:txBody>
      </p:sp>
    </p:spTree>
    <p:extLst>
      <p:ext uri="{BB962C8B-B14F-4D97-AF65-F5344CB8AC3E}">
        <p14:creationId xmlns:p14="http://schemas.microsoft.com/office/powerpoint/2010/main" val="293230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Why Are We Studying Programming?</a:t>
            </a:r>
          </a:p>
        </p:txBody>
      </p:sp>
      <p:sp>
        <p:nvSpPr>
          <p:cNvPr id="3" name="Content Placeholder 2"/>
          <p:cNvSpPr>
            <a:spLocks noGrp="1"/>
          </p:cNvSpPr>
          <p:nvPr>
            <p:ph idx="1"/>
          </p:nvPr>
        </p:nvSpPr>
        <p:spPr>
          <a:xfrm>
            <a:off x="628650" y="1369219"/>
            <a:ext cx="7886700" cy="3456320"/>
          </a:xfrm>
        </p:spPr>
        <p:txBody>
          <a:bodyPr>
            <a:normAutofit fontScale="77500" lnSpcReduction="20000"/>
          </a:bodyPr>
          <a:lstStyle/>
          <a:p>
            <a:r>
              <a:rPr lang="en-US" dirty="0">
                <a:uFillTx/>
              </a:rPr>
              <a:t>Computer programs are a fundamental tool across all of engineering</a:t>
            </a:r>
          </a:p>
          <a:p>
            <a:r>
              <a:rPr lang="en-US" dirty="0">
                <a:uFillTx/>
              </a:rPr>
              <a:t>Computing is transforming all of engineering (and every other field)</a:t>
            </a:r>
          </a:p>
          <a:p>
            <a:r>
              <a:rPr lang="en-US" dirty="0">
                <a:uFillTx/>
              </a:rPr>
              <a:t>For some of you, computing will be the central focus of your study</a:t>
            </a:r>
          </a:p>
          <a:p>
            <a:r>
              <a:rPr lang="en-US" dirty="0">
                <a:uFillTx/>
              </a:rPr>
              <a:t>Computer programming is an element of engineering on its own</a:t>
            </a:r>
          </a:p>
          <a:p>
            <a:pPr lvl="1"/>
            <a:r>
              <a:rPr lang="en-US" dirty="0">
                <a:uFillTx/>
              </a:rPr>
              <a:t>Involves designing and building a solution to solve some problem, or enable something new to be done</a:t>
            </a:r>
          </a:p>
          <a:p>
            <a:pPr lvl="1"/>
            <a:r>
              <a:rPr lang="en-US" dirty="0">
                <a:uFillTx/>
              </a:rPr>
              <a:t>Producing software is similar to building other things</a:t>
            </a:r>
          </a:p>
          <a:p>
            <a:pPr lvl="2"/>
            <a:r>
              <a:rPr lang="en-US" dirty="0">
                <a:uFillTx/>
              </a:rPr>
              <a:t>Involves design, analysis, construction, testing, etc.</a:t>
            </a:r>
          </a:p>
          <a:p>
            <a:pPr lvl="1"/>
            <a:r>
              <a:rPr lang="en-US" dirty="0">
                <a:uFillTx/>
              </a:rPr>
              <a:t>The “material” used to build with is computer code</a:t>
            </a:r>
          </a:p>
          <a:p>
            <a:pPr lvl="1"/>
            <a:r>
              <a:rPr lang="en-US" dirty="0">
                <a:uFillTx/>
              </a:rPr>
              <a:t>Not all engineering involves physical devices</a:t>
            </a:r>
          </a:p>
          <a:p>
            <a:pPr lvl="2"/>
            <a:r>
              <a:rPr lang="en-US" dirty="0">
                <a:uFillTx/>
              </a:rPr>
              <a:t>Some fields focus on processes, for instance!</a:t>
            </a:r>
          </a:p>
        </p:txBody>
      </p:sp>
      <p:sp>
        <p:nvSpPr>
          <p:cNvPr id="4" name="Slide Number Placeholder 3">
            <a:extLst>
              <a:ext uri="{FF2B5EF4-FFF2-40B4-BE49-F238E27FC236}">
                <a16:creationId xmlns:a16="http://schemas.microsoft.com/office/drawing/2014/main" id="{68C69F00-1690-4274-BD55-237446230B52}"/>
              </a:ext>
            </a:extLst>
          </p:cNvPr>
          <p:cNvSpPr>
            <a:spLocks noGrp="1"/>
          </p:cNvSpPr>
          <p:nvPr>
            <p:ph type="sldNum" sz="quarter" idx="12"/>
          </p:nvPr>
        </p:nvSpPr>
        <p:spPr/>
        <p:txBody>
          <a:bodyPr/>
          <a:lstStyle/>
          <a:p>
            <a:fld id="{5EDC6461-AA29-4E33-99C6-DDF1643DF51F}" type="slidenum">
              <a:rPr lang="en-US" smtClean="0">
                <a:uFillTx/>
              </a:rPr>
              <a:t>21</a:t>
            </a:fld>
            <a:endParaRPr lang="en-US">
              <a:uFillTx/>
            </a:endParaRPr>
          </a:p>
        </p:txBody>
      </p:sp>
    </p:spTree>
    <p:extLst>
      <p:ext uri="{BB962C8B-B14F-4D97-AF65-F5344CB8AC3E}">
        <p14:creationId xmlns:p14="http://schemas.microsoft.com/office/powerpoint/2010/main" val="3626447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Recent Survey</a:t>
            </a:r>
          </a:p>
        </p:txBody>
      </p:sp>
      <p:sp>
        <p:nvSpPr>
          <p:cNvPr id="3" name="Content Placeholder 2"/>
          <p:cNvSpPr>
            <a:spLocks noGrp="1"/>
          </p:cNvSpPr>
          <p:nvPr>
            <p:ph idx="1"/>
          </p:nvPr>
        </p:nvSpPr>
        <p:spPr>
          <a:xfrm>
            <a:off x="457200" y="1453827"/>
            <a:ext cx="8229600" cy="3230312"/>
          </a:xfrm>
        </p:spPr>
        <p:txBody>
          <a:bodyPr/>
          <a:lstStyle/>
          <a:p>
            <a:r>
              <a:rPr lang="en-US" dirty="0">
                <a:uFillTx/>
              </a:rPr>
              <a:t>In a recent survey of Texas A&amp;M Engineering graduates, asking them what their job involved, </a:t>
            </a:r>
            <a:r>
              <a:rPr lang="en-US" i="1" dirty="0">
                <a:uFillTx/>
              </a:rPr>
              <a:t>Computing</a:t>
            </a:r>
            <a:r>
              <a:rPr lang="en-US" dirty="0">
                <a:uFillTx/>
              </a:rPr>
              <a:t> was listed more frequently than every other topic!</a:t>
            </a:r>
          </a:p>
          <a:p>
            <a:endParaRPr lang="en-US" dirty="0">
              <a:uFillTx/>
            </a:endParaRPr>
          </a:p>
          <a:p>
            <a:r>
              <a:rPr lang="en-US" dirty="0">
                <a:uFillTx/>
              </a:rPr>
              <a:t>As we prepare you for being engineering leaders for the next decades, computing skills will be a critical component of your skill set</a:t>
            </a:r>
          </a:p>
        </p:txBody>
      </p:sp>
      <p:sp>
        <p:nvSpPr>
          <p:cNvPr id="4" name="Slide Number Placeholder 3">
            <a:extLst>
              <a:ext uri="{FF2B5EF4-FFF2-40B4-BE49-F238E27FC236}">
                <a16:creationId xmlns:a16="http://schemas.microsoft.com/office/drawing/2014/main" id="{82EF0BF6-B6CB-43EB-9C95-A3924261091B}"/>
              </a:ext>
            </a:extLst>
          </p:cNvPr>
          <p:cNvSpPr>
            <a:spLocks noGrp="1"/>
          </p:cNvSpPr>
          <p:nvPr>
            <p:ph type="sldNum" sz="quarter" idx="12"/>
          </p:nvPr>
        </p:nvSpPr>
        <p:spPr/>
        <p:txBody>
          <a:bodyPr/>
          <a:lstStyle/>
          <a:p>
            <a:fld id="{5EDC6461-AA29-4E33-99C6-DDF1643DF51F}" type="slidenum">
              <a:rPr lang="en-US" smtClean="0">
                <a:uFillTx/>
              </a:rPr>
              <a:t>22</a:t>
            </a:fld>
            <a:endParaRPr lang="en-US">
              <a:uFillTx/>
            </a:endParaRPr>
          </a:p>
        </p:txBody>
      </p:sp>
    </p:spTree>
    <p:extLst>
      <p:ext uri="{BB962C8B-B14F-4D97-AF65-F5344CB8AC3E}">
        <p14:creationId xmlns:p14="http://schemas.microsoft.com/office/powerpoint/2010/main" val="3685654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ENGR 102 and the Common Curriculum</a:t>
            </a:r>
          </a:p>
        </p:txBody>
      </p:sp>
      <p:sp>
        <p:nvSpPr>
          <p:cNvPr id="3" name="Content Placeholder 2"/>
          <p:cNvSpPr>
            <a:spLocks noGrp="1"/>
          </p:cNvSpPr>
          <p:nvPr>
            <p:ph idx="1"/>
          </p:nvPr>
        </p:nvSpPr>
        <p:spPr>
          <a:xfrm>
            <a:off x="457200" y="1186945"/>
            <a:ext cx="8229600" cy="3678188"/>
          </a:xfrm>
        </p:spPr>
        <p:txBody>
          <a:bodyPr/>
          <a:lstStyle/>
          <a:p>
            <a:r>
              <a:rPr lang="en-US" dirty="0">
                <a:uFillTx/>
              </a:rPr>
              <a:t>In 2017, faculty representatives from several departments met to discuss how the common Engineering curriculum should be updated</a:t>
            </a:r>
          </a:p>
          <a:p>
            <a:r>
              <a:rPr lang="en-US" dirty="0">
                <a:uFillTx/>
              </a:rPr>
              <a:t>The committee discussed what topics were important enough that all Engineering students should have them, and what order those topics should be encountered</a:t>
            </a:r>
          </a:p>
          <a:p>
            <a:r>
              <a:rPr lang="en-US" dirty="0">
                <a:uFillTx/>
              </a:rPr>
              <a:t>The result of this meeting was that a programming course should be the first course for Engineering students</a:t>
            </a:r>
          </a:p>
          <a:p>
            <a:pPr marL="0" indent="0" algn="ctr">
              <a:buNone/>
            </a:pPr>
            <a:endParaRPr lang="en-US" i="1" dirty="0">
              <a:uFillTx/>
            </a:endParaRPr>
          </a:p>
          <a:p>
            <a:pPr marL="0" indent="0" algn="ctr">
              <a:buNone/>
            </a:pPr>
            <a:r>
              <a:rPr lang="en-US" i="1" dirty="0">
                <a:uFillTx/>
              </a:rPr>
              <a:t>ENGR 102 was created to meet this goal</a:t>
            </a:r>
          </a:p>
        </p:txBody>
      </p:sp>
      <p:sp>
        <p:nvSpPr>
          <p:cNvPr id="4" name="Slide Number Placeholder 3">
            <a:extLst>
              <a:ext uri="{FF2B5EF4-FFF2-40B4-BE49-F238E27FC236}">
                <a16:creationId xmlns:a16="http://schemas.microsoft.com/office/drawing/2014/main" id="{8BD1286B-9850-4A42-AAA5-2E05673DD672}"/>
              </a:ext>
            </a:extLst>
          </p:cNvPr>
          <p:cNvSpPr>
            <a:spLocks noGrp="1"/>
          </p:cNvSpPr>
          <p:nvPr>
            <p:ph type="sldNum" sz="quarter" idx="12"/>
          </p:nvPr>
        </p:nvSpPr>
        <p:spPr/>
        <p:txBody>
          <a:bodyPr/>
          <a:lstStyle/>
          <a:p>
            <a:fld id="{5EDC6461-AA29-4E33-99C6-DDF1643DF51F}" type="slidenum">
              <a:rPr lang="en-US" smtClean="0">
                <a:uFillTx/>
              </a:rPr>
              <a:t>23</a:t>
            </a:fld>
            <a:endParaRPr lang="en-US">
              <a:uFillTx/>
            </a:endParaRPr>
          </a:p>
        </p:txBody>
      </p:sp>
    </p:spTree>
    <p:extLst>
      <p:ext uri="{BB962C8B-B14F-4D97-AF65-F5344CB8AC3E}">
        <p14:creationId xmlns:p14="http://schemas.microsoft.com/office/powerpoint/2010/main" val="81589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uFillTx/>
              </a:rPr>
              <a:t>Programming</a:t>
            </a:r>
          </a:p>
        </p:txBody>
      </p:sp>
      <p:sp>
        <p:nvSpPr>
          <p:cNvPr id="5" name="Text Placeholder 4"/>
          <p:cNvSpPr>
            <a:spLocks noGrp="1"/>
          </p:cNvSpPr>
          <p:nvPr>
            <p:ph type="body" idx="1"/>
          </p:nvPr>
        </p:nvSpPr>
        <p:spPr/>
        <p:txBody>
          <a:bodyPr/>
          <a:lstStyle/>
          <a:p>
            <a:endParaRPr lang="en-US">
              <a:uFillTx/>
            </a:endParaRPr>
          </a:p>
        </p:txBody>
      </p:sp>
      <p:sp>
        <p:nvSpPr>
          <p:cNvPr id="2" name="Slide Number Placeholder 1">
            <a:extLst>
              <a:ext uri="{FF2B5EF4-FFF2-40B4-BE49-F238E27FC236}">
                <a16:creationId xmlns:a16="http://schemas.microsoft.com/office/drawing/2014/main" id="{4D3A93E9-1BE0-4AA9-AC75-504CF083DB1E}"/>
              </a:ext>
            </a:extLst>
          </p:cNvPr>
          <p:cNvSpPr>
            <a:spLocks noGrp="1"/>
          </p:cNvSpPr>
          <p:nvPr>
            <p:ph type="sldNum" sz="quarter" idx="12"/>
          </p:nvPr>
        </p:nvSpPr>
        <p:spPr/>
        <p:txBody>
          <a:bodyPr/>
          <a:lstStyle/>
          <a:p>
            <a:fld id="{5EDC6461-AA29-4E33-99C6-DDF1643DF51F}" type="slidenum">
              <a:rPr lang="en-US" smtClean="0">
                <a:uFillTx/>
              </a:rPr>
              <a:t>24</a:t>
            </a:fld>
            <a:endParaRPr lang="en-US">
              <a:uFillTx/>
            </a:endParaRPr>
          </a:p>
        </p:txBody>
      </p:sp>
    </p:spTree>
    <p:extLst>
      <p:ext uri="{BB962C8B-B14F-4D97-AF65-F5344CB8AC3E}">
        <p14:creationId xmlns:p14="http://schemas.microsoft.com/office/powerpoint/2010/main" val="115818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Computer Programming – The Basic Process</a:t>
            </a:r>
          </a:p>
        </p:txBody>
      </p:sp>
      <p:sp>
        <p:nvSpPr>
          <p:cNvPr id="3" name="Content Placeholder 2"/>
          <p:cNvSpPr>
            <a:spLocks noGrp="1"/>
          </p:cNvSpPr>
          <p:nvPr>
            <p:ph idx="1"/>
          </p:nvPr>
        </p:nvSpPr>
        <p:spPr>
          <a:xfrm>
            <a:off x="628651" y="1369219"/>
            <a:ext cx="1673678" cy="1716881"/>
          </a:xfrm>
        </p:spPr>
        <p:txBody>
          <a:bodyPr>
            <a:normAutofit fontScale="85000" lnSpcReduction="20000"/>
          </a:bodyPr>
          <a:lstStyle/>
          <a:p>
            <a:r>
              <a:rPr lang="en-US" sz="1500" dirty="0"/>
              <a:t>A programmer writes commands / instructions, called a </a:t>
            </a:r>
            <a:r>
              <a:rPr lang="en-US" sz="1500" b="1" dirty="0"/>
              <a:t>program</a:t>
            </a:r>
            <a:r>
              <a:rPr lang="en-US" sz="1500" dirty="0"/>
              <a:t>, for the computer to follow</a:t>
            </a:r>
          </a:p>
          <a:p>
            <a:endParaRPr lang="en-US" dirty="0">
              <a:uFillTx/>
            </a:endParaRPr>
          </a:p>
        </p:txBody>
      </p:sp>
      <p:sp>
        <p:nvSpPr>
          <p:cNvPr id="4" name="TextBox 3"/>
          <p:cNvSpPr txBox="1">
            <a:spLocks/>
          </p:cNvSpPr>
          <p:nvPr/>
        </p:nvSpPr>
        <p:spPr>
          <a:xfrm>
            <a:off x="949099" y="3127016"/>
            <a:ext cx="871946" cy="1061829"/>
          </a:xfrm>
          <a:prstGeom prst="rect">
            <a:avLst/>
          </a:prstGeom>
          <a:noFill/>
          <a:ln w="19050">
            <a:solidFill>
              <a:schemeClr val="tx1"/>
            </a:solidFill>
          </a:ln>
        </p:spPr>
        <p:txBody>
          <a:bodyPr wrap="square" rtlCol="0">
            <a:spAutoFit/>
          </a:bodyPr>
          <a:lstStyle/>
          <a:p>
            <a:r>
              <a:rPr lang="en-US" sz="1050" dirty="0"/>
              <a:t>command</a:t>
            </a:r>
          </a:p>
          <a:p>
            <a:r>
              <a:rPr lang="en-US" sz="1050" dirty="0"/>
              <a:t>command</a:t>
            </a:r>
          </a:p>
          <a:p>
            <a:r>
              <a:rPr lang="en-US" sz="1050" dirty="0"/>
              <a:t>command…</a:t>
            </a:r>
          </a:p>
          <a:p>
            <a:r>
              <a:rPr lang="en-US" sz="1050" dirty="0"/>
              <a:t>command</a:t>
            </a:r>
          </a:p>
          <a:p>
            <a:endParaRPr lang="en-US" sz="1050" dirty="0"/>
          </a:p>
        </p:txBody>
      </p:sp>
      <p:sp>
        <p:nvSpPr>
          <p:cNvPr id="5" name="Content Placeholder 2"/>
          <p:cNvSpPr txBox="1">
            <a:spLocks/>
          </p:cNvSpPr>
          <p:nvPr/>
        </p:nvSpPr>
        <p:spPr>
          <a:xfrm>
            <a:off x="2761162" y="1369219"/>
            <a:ext cx="1673678" cy="179036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r>
              <a:rPr lang="en-US" sz="1500" dirty="0"/>
              <a:t>A </a:t>
            </a:r>
            <a:r>
              <a:rPr lang="en-US" sz="1500" b="1" dirty="0"/>
              <a:t>compiler</a:t>
            </a:r>
            <a:r>
              <a:rPr lang="en-US" sz="1500" dirty="0"/>
              <a:t> or </a:t>
            </a:r>
            <a:r>
              <a:rPr lang="en-US" sz="1500" b="1" dirty="0"/>
              <a:t>interpreter</a:t>
            </a:r>
            <a:r>
              <a:rPr lang="en-US" sz="1500" dirty="0"/>
              <a:t> takes those commands and converts them to instructions that the computer can understand</a:t>
            </a:r>
          </a:p>
          <a:p>
            <a:endParaRPr lang="en-US" sz="2100" dirty="0"/>
          </a:p>
        </p:txBody>
      </p:sp>
      <p:sp>
        <p:nvSpPr>
          <p:cNvPr id="6" name="TextBox 5"/>
          <p:cNvSpPr txBox="1">
            <a:spLocks/>
          </p:cNvSpPr>
          <p:nvPr/>
        </p:nvSpPr>
        <p:spPr>
          <a:xfrm>
            <a:off x="4621776" y="2274803"/>
            <a:ext cx="871946" cy="1546577"/>
          </a:xfrm>
          <a:prstGeom prst="rect">
            <a:avLst/>
          </a:prstGeom>
          <a:noFill/>
          <a:ln w="19050">
            <a:solidFill>
              <a:schemeClr val="tx1"/>
            </a:solidFill>
          </a:ln>
        </p:spPr>
        <p:txBody>
          <a:bodyPr wrap="square" rtlCol="0">
            <a:spAutoFit/>
          </a:bodyPr>
          <a:lstStyle/>
          <a:p>
            <a:r>
              <a:rPr lang="en-US" sz="1050" dirty="0"/>
              <a:t>010100101001010100101110101010111010101010111101001010001010100010111…</a:t>
            </a:r>
          </a:p>
          <a:p>
            <a:endParaRPr lang="en-US" sz="1050" dirty="0"/>
          </a:p>
        </p:txBody>
      </p:sp>
      <p:sp>
        <p:nvSpPr>
          <p:cNvPr id="7" name="Content Placeholder 2"/>
          <p:cNvSpPr txBox="1">
            <a:spLocks/>
          </p:cNvSpPr>
          <p:nvPr/>
        </p:nvSpPr>
        <p:spPr>
          <a:xfrm>
            <a:off x="6754288" y="1369219"/>
            <a:ext cx="1673678" cy="120253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r>
              <a:rPr lang="en-US" sz="1500" dirty="0"/>
              <a:t>When a program is </a:t>
            </a:r>
            <a:r>
              <a:rPr lang="en-US" sz="1500" b="1" dirty="0"/>
              <a:t>run</a:t>
            </a:r>
            <a:r>
              <a:rPr lang="en-US" sz="1500" dirty="0"/>
              <a:t>, the instructions are </a:t>
            </a:r>
            <a:r>
              <a:rPr lang="en-US" sz="1500" b="1" dirty="0"/>
              <a:t>executed</a:t>
            </a:r>
            <a:r>
              <a:rPr lang="en-US" sz="1500" dirty="0"/>
              <a:t> on the computer</a:t>
            </a:r>
          </a:p>
          <a:p>
            <a:endParaRPr lang="en-US" sz="2100" dirty="0"/>
          </a:p>
        </p:txBody>
      </p:sp>
      <p:sp>
        <p:nvSpPr>
          <p:cNvPr id="9" name="Arrow: Right 8"/>
          <p:cNvSpPr>
            <a:spLocks/>
          </p:cNvSpPr>
          <p:nvPr/>
        </p:nvSpPr>
        <p:spPr>
          <a:xfrm>
            <a:off x="2052502" y="3786596"/>
            <a:ext cx="704171" cy="235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Arrow: Right 9"/>
          <p:cNvSpPr>
            <a:spLocks/>
          </p:cNvSpPr>
          <p:nvPr/>
        </p:nvSpPr>
        <p:spPr>
          <a:xfrm>
            <a:off x="3624943" y="3786596"/>
            <a:ext cx="809897" cy="235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Arrow: Right 10"/>
          <p:cNvSpPr>
            <a:spLocks/>
          </p:cNvSpPr>
          <p:nvPr/>
        </p:nvSpPr>
        <p:spPr>
          <a:xfrm>
            <a:off x="5742759" y="3786596"/>
            <a:ext cx="592727" cy="235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p:cNvPicPr>
            <a:picLocks noChangeAspect="1"/>
          </p:cNvPicPr>
          <p:nvPr/>
        </p:nvPicPr>
        <p:blipFill>
          <a:blip r:embed="rId2" cstate="print"/>
          <a:stretch>
            <a:fillRect/>
          </a:stretch>
        </p:blipFill>
        <p:spPr>
          <a:xfrm>
            <a:off x="6783509" y="2927428"/>
            <a:ext cx="1615235" cy="1718335"/>
          </a:xfrm>
          <a:prstGeom prst="rect">
            <a:avLst/>
          </a:prstGeom>
        </p:spPr>
      </p:pic>
      <p:sp>
        <p:nvSpPr>
          <p:cNvPr id="14" name="Cloud 13"/>
          <p:cNvSpPr>
            <a:spLocks/>
          </p:cNvSpPr>
          <p:nvPr/>
        </p:nvSpPr>
        <p:spPr>
          <a:xfrm>
            <a:off x="2756672" y="3482884"/>
            <a:ext cx="1010738" cy="842554"/>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Content Placeholder 2"/>
          <p:cNvSpPr txBox="1">
            <a:spLocks/>
          </p:cNvSpPr>
          <p:nvPr/>
        </p:nvSpPr>
        <p:spPr>
          <a:xfrm>
            <a:off x="4476831" y="4445211"/>
            <a:ext cx="1161836" cy="43741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indent="0" algn="ctr">
              <a:buNone/>
            </a:pPr>
            <a:r>
              <a:rPr lang="en-US" sz="1500" dirty="0"/>
              <a:t>Machine Instructions</a:t>
            </a:r>
          </a:p>
          <a:p>
            <a:pPr algn="ctr"/>
            <a:endParaRPr lang="en-US" sz="2100" dirty="0"/>
          </a:p>
        </p:txBody>
      </p:sp>
      <p:sp>
        <p:nvSpPr>
          <p:cNvPr id="16" name="Content Placeholder 2"/>
          <p:cNvSpPr txBox="1">
            <a:spLocks/>
          </p:cNvSpPr>
          <p:nvPr/>
        </p:nvSpPr>
        <p:spPr>
          <a:xfrm>
            <a:off x="804154" y="4445211"/>
            <a:ext cx="1161836" cy="43741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indent="0" algn="ctr">
              <a:buNone/>
            </a:pPr>
            <a:r>
              <a:rPr lang="en-US" sz="1500" dirty="0"/>
              <a:t>Computer Program</a:t>
            </a:r>
          </a:p>
          <a:p>
            <a:pPr algn="ctr"/>
            <a:endParaRPr lang="en-US" sz="2100" dirty="0"/>
          </a:p>
        </p:txBody>
      </p:sp>
      <p:sp>
        <p:nvSpPr>
          <p:cNvPr id="8" name="Slide Number Placeholder 7">
            <a:extLst>
              <a:ext uri="{FF2B5EF4-FFF2-40B4-BE49-F238E27FC236}">
                <a16:creationId xmlns:a16="http://schemas.microsoft.com/office/drawing/2014/main" id="{8D01AE95-F70A-4015-BD83-8051345310AE}"/>
              </a:ext>
            </a:extLst>
          </p:cNvPr>
          <p:cNvSpPr>
            <a:spLocks noGrp="1"/>
          </p:cNvSpPr>
          <p:nvPr>
            <p:ph type="sldNum" sz="quarter" idx="12"/>
          </p:nvPr>
        </p:nvSpPr>
        <p:spPr/>
        <p:txBody>
          <a:bodyPr/>
          <a:lstStyle/>
          <a:p>
            <a:fld id="{5EDC6461-AA29-4E33-99C6-DDF1643DF51F}" type="slidenum">
              <a:rPr lang="en-US" smtClean="0">
                <a:uFillTx/>
              </a:rPr>
              <a:t>25</a:t>
            </a:fld>
            <a:endParaRPr lang="en-US">
              <a:uFillTx/>
            </a:endParaRPr>
          </a:p>
        </p:txBody>
      </p:sp>
    </p:spTree>
    <p:extLst>
      <p:ext uri="{BB962C8B-B14F-4D97-AF65-F5344CB8AC3E}">
        <p14:creationId xmlns:p14="http://schemas.microsoft.com/office/powerpoint/2010/main" val="146625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The Program</a:t>
            </a:r>
          </a:p>
        </p:txBody>
      </p:sp>
      <p:sp>
        <p:nvSpPr>
          <p:cNvPr id="3" name="Content Placeholder 2"/>
          <p:cNvSpPr>
            <a:spLocks noGrp="1"/>
          </p:cNvSpPr>
          <p:nvPr>
            <p:ph idx="1"/>
          </p:nvPr>
        </p:nvSpPr>
        <p:spPr/>
        <p:txBody>
          <a:bodyPr/>
          <a:lstStyle/>
          <a:p>
            <a:r>
              <a:rPr lang="en-US" dirty="0">
                <a:uFillTx/>
              </a:rPr>
              <a:t>A program is just a text file with computer commands in it</a:t>
            </a:r>
          </a:p>
          <a:p>
            <a:r>
              <a:rPr lang="en-US" dirty="0">
                <a:uFillTx/>
              </a:rPr>
              <a:t>You can, generally, use any editor you want to write a program</a:t>
            </a:r>
          </a:p>
          <a:p>
            <a:pPr lvl="1"/>
            <a:r>
              <a:rPr lang="en-US" dirty="0">
                <a:uFillTx/>
              </a:rPr>
              <a:t>Saving as a text file, with the right extension: .</a:t>
            </a:r>
            <a:r>
              <a:rPr lang="en-US" dirty="0" err="1">
                <a:uFillTx/>
              </a:rPr>
              <a:t>py</a:t>
            </a:r>
            <a:r>
              <a:rPr lang="en-US" dirty="0">
                <a:uFillTx/>
              </a:rPr>
              <a:t> for python, for instance</a:t>
            </a:r>
          </a:p>
          <a:p>
            <a:r>
              <a:rPr lang="en-US" dirty="0">
                <a:uFillTx/>
              </a:rPr>
              <a:t> Some editors are designed to help write programs</a:t>
            </a:r>
          </a:p>
          <a:p>
            <a:pPr lvl="1"/>
            <a:r>
              <a:rPr lang="en-US" dirty="0">
                <a:uFillTx/>
              </a:rPr>
              <a:t>Can color-code text, give hints, autofill, etc.</a:t>
            </a:r>
          </a:p>
          <a:p>
            <a:r>
              <a:rPr lang="en-US" dirty="0">
                <a:uFillTx/>
              </a:rPr>
              <a:t>Often, an editor is tied together with a compiler and other features into an </a:t>
            </a:r>
            <a:r>
              <a:rPr lang="en-US" b="1" dirty="0">
                <a:uFillTx/>
              </a:rPr>
              <a:t>Integrated Development Environment (IDE)</a:t>
            </a:r>
          </a:p>
          <a:p>
            <a:pPr lvl="1"/>
            <a:r>
              <a:rPr lang="en-US" dirty="0">
                <a:uFillTx/>
              </a:rPr>
              <a:t>We will be using an IDE for this course (Spyder)</a:t>
            </a:r>
          </a:p>
        </p:txBody>
      </p:sp>
      <p:sp>
        <p:nvSpPr>
          <p:cNvPr id="4" name="Slide Number Placeholder 3">
            <a:extLst>
              <a:ext uri="{FF2B5EF4-FFF2-40B4-BE49-F238E27FC236}">
                <a16:creationId xmlns:a16="http://schemas.microsoft.com/office/drawing/2014/main" id="{964D9829-0818-4B61-9367-F7CD0B37094A}"/>
              </a:ext>
            </a:extLst>
          </p:cNvPr>
          <p:cNvSpPr>
            <a:spLocks noGrp="1"/>
          </p:cNvSpPr>
          <p:nvPr>
            <p:ph type="sldNum" sz="quarter" idx="12"/>
          </p:nvPr>
        </p:nvSpPr>
        <p:spPr/>
        <p:txBody>
          <a:bodyPr/>
          <a:lstStyle/>
          <a:p>
            <a:fld id="{5EDC6461-AA29-4E33-99C6-DDF1643DF51F}" type="slidenum">
              <a:rPr lang="en-US" smtClean="0">
                <a:uFillTx/>
              </a:rPr>
              <a:t>26</a:t>
            </a:fld>
            <a:endParaRPr lang="en-US">
              <a:uFillTx/>
            </a:endParaRPr>
          </a:p>
        </p:txBody>
      </p:sp>
    </p:spTree>
    <p:extLst>
      <p:ext uri="{BB962C8B-B14F-4D97-AF65-F5344CB8AC3E}">
        <p14:creationId xmlns:p14="http://schemas.microsoft.com/office/powerpoint/2010/main" val="153928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Compiler/Interpreter</a:t>
            </a:r>
          </a:p>
        </p:txBody>
      </p:sp>
      <p:sp>
        <p:nvSpPr>
          <p:cNvPr id="3" name="Content Placeholder 2"/>
          <p:cNvSpPr>
            <a:spLocks noGrp="1"/>
          </p:cNvSpPr>
          <p:nvPr>
            <p:ph idx="1"/>
          </p:nvPr>
        </p:nvSpPr>
        <p:spPr/>
        <p:txBody>
          <a:bodyPr>
            <a:normAutofit fontScale="77500" lnSpcReduction="20000"/>
          </a:bodyPr>
          <a:lstStyle/>
          <a:p>
            <a:r>
              <a:rPr lang="en-US" dirty="0">
                <a:uFillTx/>
              </a:rPr>
              <a:t>The compiler or interpreter translates the program into machine instructions</a:t>
            </a:r>
          </a:p>
          <a:p>
            <a:r>
              <a:rPr lang="en-US" dirty="0">
                <a:uFillTx/>
              </a:rPr>
              <a:t>Think of a compiler as pulling all the information in the program together, then generating machine instructions</a:t>
            </a:r>
          </a:p>
          <a:p>
            <a:pPr lvl="1"/>
            <a:r>
              <a:rPr lang="en-US" dirty="0">
                <a:uFillTx/>
              </a:rPr>
              <a:t>Since it can look at the whole program, it can possibly create more optimal machine instructions</a:t>
            </a:r>
          </a:p>
          <a:p>
            <a:pPr lvl="1"/>
            <a:r>
              <a:rPr lang="en-US" dirty="0">
                <a:uFillTx/>
              </a:rPr>
              <a:t>The machine instructions are typically saved to a file</a:t>
            </a:r>
          </a:p>
          <a:p>
            <a:r>
              <a:rPr lang="en-US" dirty="0">
                <a:uFillTx/>
              </a:rPr>
              <a:t>Think of an interpreter as translating line by line</a:t>
            </a:r>
          </a:p>
          <a:p>
            <a:pPr lvl="1"/>
            <a:r>
              <a:rPr lang="en-US" dirty="0">
                <a:uFillTx/>
              </a:rPr>
              <a:t>Often, the execution happens as it is interpreted, so there is no intermediate file saved</a:t>
            </a:r>
          </a:p>
          <a:p>
            <a:r>
              <a:rPr lang="en-US" dirty="0">
                <a:uFillTx/>
              </a:rPr>
              <a:t>Python is usually thought of as interpreted</a:t>
            </a:r>
          </a:p>
        </p:txBody>
      </p:sp>
      <p:sp>
        <p:nvSpPr>
          <p:cNvPr id="4" name="Slide Number Placeholder 3">
            <a:extLst>
              <a:ext uri="{FF2B5EF4-FFF2-40B4-BE49-F238E27FC236}">
                <a16:creationId xmlns:a16="http://schemas.microsoft.com/office/drawing/2014/main" id="{3A1A930D-7784-4B0A-900E-B47A384EC7E0}"/>
              </a:ext>
            </a:extLst>
          </p:cNvPr>
          <p:cNvSpPr>
            <a:spLocks noGrp="1"/>
          </p:cNvSpPr>
          <p:nvPr>
            <p:ph type="sldNum" sz="quarter" idx="12"/>
          </p:nvPr>
        </p:nvSpPr>
        <p:spPr/>
        <p:txBody>
          <a:bodyPr/>
          <a:lstStyle/>
          <a:p>
            <a:fld id="{5EDC6461-AA29-4E33-99C6-DDF1643DF51F}" type="slidenum">
              <a:rPr lang="en-US" smtClean="0">
                <a:uFillTx/>
              </a:rPr>
              <a:t>27</a:t>
            </a:fld>
            <a:endParaRPr lang="en-US">
              <a:uFillTx/>
            </a:endParaRPr>
          </a:p>
        </p:txBody>
      </p:sp>
    </p:spTree>
    <p:extLst>
      <p:ext uri="{BB962C8B-B14F-4D97-AF65-F5344CB8AC3E}">
        <p14:creationId xmlns:p14="http://schemas.microsoft.com/office/powerpoint/2010/main" val="372039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Execution</a:t>
            </a:r>
          </a:p>
        </p:txBody>
      </p:sp>
      <p:sp>
        <p:nvSpPr>
          <p:cNvPr id="3" name="Content Placeholder 2"/>
          <p:cNvSpPr>
            <a:spLocks noGrp="1"/>
          </p:cNvSpPr>
          <p:nvPr>
            <p:ph idx="1"/>
          </p:nvPr>
        </p:nvSpPr>
        <p:spPr/>
        <p:txBody>
          <a:bodyPr>
            <a:normAutofit fontScale="77500" lnSpcReduction="20000"/>
          </a:bodyPr>
          <a:lstStyle/>
          <a:p>
            <a:r>
              <a:rPr lang="en-US" dirty="0">
                <a:uFillTx/>
              </a:rPr>
              <a:t>For a compiled program, the execution involves “running” the program</a:t>
            </a:r>
          </a:p>
          <a:p>
            <a:pPr lvl="1"/>
            <a:r>
              <a:rPr lang="en-US" dirty="0">
                <a:uFillTx/>
              </a:rPr>
              <a:t>Most applications and programs you would run are compiled programs, ready to be executed</a:t>
            </a:r>
          </a:p>
          <a:p>
            <a:r>
              <a:rPr lang="en-US" dirty="0">
                <a:uFillTx/>
              </a:rPr>
              <a:t>For an interpreted program, execution often happens right as the program is interpreted</a:t>
            </a:r>
          </a:p>
          <a:p>
            <a:pPr lvl="1"/>
            <a:r>
              <a:rPr lang="en-US" dirty="0">
                <a:uFillTx/>
              </a:rPr>
              <a:t>So, the “program” that is run is just the original program – the machine instructions might not be saved to a separate file</a:t>
            </a:r>
          </a:p>
          <a:p>
            <a:pPr lvl="1"/>
            <a:r>
              <a:rPr lang="en-US" dirty="0">
                <a:uFillTx/>
              </a:rPr>
              <a:t>Sometimes, the original program is called a “script”</a:t>
            </a:r>
          </a:p>
          <a:p>
            <a:r>
              <a:rPr lang="en-US" dirty="0">
                <a:uFillTx/>
              </a:rPr>
              <a:t>With an IDE, the execution often takes place in a window or part of the IDE itself</a:t>
            </a:r>
          </a:p>
        </p:txBody>
      </p:sp>
      <p:sp>
        <p:nvSpPr>
          <p:cNvPr id="4" name="Slide Number Placeholder 3">
            <a:extLst>
              <a:ext uri="{FF2B5EF4-FFF2-40B4-BE49-F238E27FC236}">
                <a16:creationId xmlns:a16="http://schemas.microsoft.com/office/drawing/2014/main" id="{84E87786-9457-4D19-B5CC-EF601259F3F1}"/>
              </a:ext>
            </a:extLst>
          </p:cNvPr>
          <p:cNvSpPr>
            <a:spLocks noGrp="1"/>
          </p:cNvSpPr>
          <p:nvPr>
            <p:ph type="sldNum" sz="quarter" idx="12"/>
          </p:nvPr>
        </p:nvSpPr>
        <p:spPr/>
        <p:txBody>
          <a:bodyPr/>
          <a:lstStyle/>
          <a:p>
            <a:fld id="{5EDC6461-AA29-4E33-99C6-DDF1643DF51F}" type="slidenum">
              <a:rPr lang="en-US" smtClean="0">
                <a:uFillTx/>
              </a:rPr>
              <a:t>28</a:t>
            </a:fld>
            <a:endParaRPr lang="en-US">
              <a:uFillTx/>
            </a:endParaRPr>
          </a:p>
        </p:txBody>
      </p:sp>
    </p:spTree>
    <p:extLst>
      <p:ext uri="{BB962C8B-B14F-4D97-AF65-F5344CB8AC3E}">
        <p14:creationId xmlns:p14="http://schemas.microsoft.com/office/powerpoint/2010/main" val="3689960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Programming Languages</a:t>
            </a:r>
          </a:p>
        </p:txBody>
      </p:sp>
      <p:sp>
        <p:nvSpPr>
          <p:cNvPr id="3" name="Content Placeholder 2"/>
          <p:cNvSpPr>
            <a:spLocks noGrp="1"/>
          </p:cNvSpPr>
          <p:nvPr>
            <p:ph idx="1"/>
          </p:nvPr>
        </p:nvSpPr>
        <p:spPr/>
        <p:txBody>
          <a:bodyPr>
            <a:normAutofit fontScale="62500" lnSpcReduction="20000"/>
          </a:bodyPr>
          <a:lstStyle/>
          <a:p>
            <a:r>
              <a:rPr lang="en-US" dirty="0">
                <a:uFillTx/>
              </a:rPr>
              <a:t>The computer processor understands commands in binary</a:t>
            </a:r>
          </a:p>
          <a:p>
            <a:pPr lvl="1"/>
            <a:r>
              <a:rPr lang="en-US" dirty="0">
                <a:uFillTx/>
              </a:rPr>
              <a:t>It is incredibly painful for people to write significant amounts of code in binary</a:t>
            </a:r>
          </a:p>
          <a:p>
            <a:r>
              <a:rPr lang="en-US" dirty="0">
                <a:uFillTx/>
              </a:rPr>
              <a:t>Assembly language provides a direct mapping between the binary commands and something a person can read </a:t>
            </a:r>
          </a:p>
          <a:p>
            <a:pPr lvl="1"/>
            <a:r>
              <a:rPr lang="en-US" dirty="0">
                <a:uFillTx/>
              </a:rPr>
              <a:t>Essentially, it just translates from binary to a text representation</a:t>
            </a:r>
          </a:p>
          <a:p>
            <a:pPr lvl="1"/>
            <a:r>
              <a:rPr lang="en-US" dirty="0">
                <a:uFillTx/>
              </a:rPr>
              <a:t>It is still difficult to write significant amounts of code in this form</a:t>
            </a:r>
          </a:p>
          <a:p>
            <a:r>
              <a:rPr lang="en-US" dirty="0">
                <a:uFillTx/>
              </a:rPr>
              <a:t>Programming languages have been developed to help </a:t>
            </a:r>
            <a:r>
              <a:rPr lang="en-US" b="1" dirty="0">
                <a:uFillTx/>
              </a:rPr>
              <a:t>people</a:t>
            </a:r>
            <a:r>
              <a:rPr lang="en-US" dirty="0">
                <a:uFillTx/>
              </a:rPr>
              <a:t> understand the instructions given to a computer</a:t>
            </a:r>
          </a:p>
          <a:p>
            <a:pPr lvl="1"/>
            <a:r>
              <a:rPr lang="en-US" dirty="0">
                <a:uFillTx/>
              </a:rPr>
              <a:t>Although they are still commands to the computer, they are conceptually easier to understand</a:t>
            </a:r>
          </a:p>
          <a:p>
            <a:pPr lvl="1"/>
            <a:r>
              <a:rPr lang="en-US" dirty="0">
                <a:uFillTx/>
              </a:rPr>
              <a:t>It is usually much easier to comprehend the ideas/purpose of a program in a programming language</a:t>
            </a:r>
          </a:p>
          <a:p>
            <a:pPr lvl="1"/>
            <a:r>
              <a:rPr lang="en-US" dirty="0">
                <a:uFillTx/>
              </a:rPr>
              <a:t>It is usually more efficient: one statement in a programming language can replace many assembly/machine instructions</a:t>
            </a:r>
          </a:p>
          <a:p>
            <a:pPr lvl="1"/>
            <a:endParaRPr lang="en-US" dirty="0">
              <a:uFillTx/>
            </a:endParaRPr>
          </a:p>
        </p:txBody>
      </p:sp>
      <p:sp>
        <p:nvSpPr>
          <p:cNvPr id="4" name="Slide Number Placeholder 3">
            <a:extLst>
              <a:ext uri="{FF2B5EF4-FFF2-40B4-BE49-F238E27FC236}">
                <a16:creationId xmlns:a16="http://schemas.microsoft.com/office/drawing/2014/main" id="{A9AC9E4C-ED7B-45C8-968A-94CCE3BD5DAB}"/>
              </a:ext>
            </a:extLst>
          </p:cNvPr>
          <p:cNvSpPr>
            <a:spLocks noGrp="1"/>
          </p:cNvSpPr>
          <p:nvPr>
            <p:ph type="sldNum" sz="quarter" idx="12"/>
          </p:nvPr>
        </p:nvSpPr>
        <p:spPr/>
        <p:txBody>
          <a:bodyPr/>
          <a:lstStyle/>
          <a:p>
            <a:fld id="{5EDC6461-AA29-4E33-99C6-DDF1643DF51F}" type="slidenum">
              <a:rPr lang="en-US" smtClean="0">
                <a:uFillTx/>
              </a:rPr>
              <a:t>29</a:t>
            </a:fld>
            <a:endParaRPr lang="en-US">
              <a:uFillTx/>
            </a:endParaRPr>
          </a:p>
        </p:txBody>
      </p:sp>
    </p:spTree>
    <p:extLst>
      <p:ext uri="{BB962C8B-B14F-4D97-AF65-F5344CB8AC3E}">
        <p14:creationId xmlns:p14="http://schemas.microsoft.com/office/powerpoint/2010/main" val="257586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Syllabus review</a:t>
            </a:r>
          </a:p>
        </p:txBody>
      </p:sp>
      <p:sp>
        <p:nvSpPr>
          <p:cNvPr id="3" name="Content Placeholder 2"/>
          <p:cNvSpPr>
            <a:spLocks noGrp="1"/>
          </p:cNvSpPr>
          <p:nvPr>
            <p:ph idx="1"/>
          </p:nvPr>
        </p:nvSpPr>
        <p:spPr/>
        <p:txBody>
          <a:bodyPr/>
          <a:lstStyle/>
          <a:p>
            <a:endParaRPr lang="en-US" dirty="0">
              <a:uFillTx/>
            </a:endParaRPr>
          </a:p>
        </p:txBody>
      </p:sp>
      <p:sp>
        <p:nvSpPr>
          <p:cNvPr id="4" name="Slide Number Placeholder 3">
            <a:extLst>
              <a:ext uri="{FF2B5EF4-FFF2-40B4-BE49-F238E27FC236}">
                <a16:creationId xmlns:a16="http://schemas.microsoft.com/office/drawing/2014/main" id="{2A18A3D2-764E-42A7-95D8-80941DDA34BA}"/>
              </a:ext>
            </a:extLst>
          </p:cNvPr>
          <p:cNvSpPr>
            <a:spLocks noGrp="1"/>
          </p:cNvSpPr>
          <p:nvPr>
            <p:ph type="sldNum" sz="quarter" idx="12"/>
          </p:nvPr>
        </p:nvSpPr>
        <p:spPr/>
        <p:txBody>
          <a:bodyPr/>
          <a:lstStyle/>
          <a:p>
            <a:fld id="{5EDC6461-AA29-4E33-99C6-DDF1643DF51F}" type="slidenum">
              <a:rPr lang="en-US" smtClean="0">
                <a:uFillTx/>
              </a:rPr>
              <a:t>3</a:t>
            </a:fld>
            <a:endParaRPr lang="en-US">
              <a:uFillTx/>
            </a:endParaRPr>
          </a:p>
        </p:txBody>
      </p:sp>
    </p:spTree>
    <p:extLst>
      <p:ext uri="{BB962C8B-B14F-4D97-AF65-F5344CB8AC3E}">
        <p14:creationId xmlns:p14="http://schemas.microsoft.com/office/powerpoint/2010/main" val="2277476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p:cNvSpPr>
            <a:spLocks/>
          </p:cNvSpPr>
          <p:nvPr/>
        </p:nvSpPr>
        <p:spPr>
          <a:xfrm>
            <a:off x="697230" y="2910956"/>
            <a:ext cx="7818120" cy="215698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p:txBody>
          <a:bodyPr/>
          <a:lstStyle/>
          <a:p>
            <a:r>
              <a:rPr lang="en-US" dirty="0">
                <a:uFillTx/>
              </a:rPr>
              <a:t>Programming Languages</a:t>
            </a:r>
          </a:p>
        </p:txBody>
      </p:sp>
      <p:sp>
        <p:nvSpPr>
          <p:cNvPr id="3" name="Content Placeholder 2"/>
          <p:cNvSpPr>
            <a:spLocks noGrp="1"/>
          </p:cNvSpPr>
          <p:nvPr>
            <p:ph idx="1"/>
          </p:nvPr>
        </p:nvSpPr>
        <p:spPr>
          <a:xfrm>
            <a:off x="628650" y="1369219"/>
            <a:ext cx="7886700" cy="1502933"/>
          </a:xfrm>
        </p:spPr>
        <p:txBody>
          <a:bodyPr>
            <a:normAutofit fontScale="77500" lnSpcReduction="20000"/>
          </a:bodyPr>
          <a:lstStyle/>
          <a:p>
            <a:r>
              <a:rPr lang="en-US" b="1" dirty="0">
                <a:uFillTx/>
              </a:rPr>
              <a:t>Many</a:t>
            </a:r>
            <a:r>
              <a:rPr lang="en-US" dirty="0">
                <a:uFillTx/>
              </a:rPr>
              <a:t> languages have been developed </a:t>
            </a:r>
          </a:p>
          <a:p>
            <a:pPr lvl="1"/>
            <a:r>
              <a:rPr lang="en-US" dirty="0">
                <a:uFillTx/>
              </a:rPr>
              <a:t>Each has its own benefits and drawbacks</a:t>
            </a:r>
          </a:p>
          <a:p>
            <a:pPr lvl="1"/>
            <a:r>
              <a:rPr lang="en-US" dirty="0">
                <a:uFillTx/>
              </a:rPr>
              <a:t>They have increased and decreased in popularity over time</a:t>
            </a:r>
          </a:p>
          <a:p>
            <a:pPr lvl="1"/>
            <a:r>
              <a:rPr lang="en-US" dirty="0">
                <a:uFillTx/>
              </a:rPr>
              <a:t>There is no “best” language, though some languages are better than others for particular tasks</a:t>
            </a:r>
          </a:p>
        </p:txBody>
      </p:sp>
      <p:sp>
        <p:nvSpPr>
          <p:cNvPr id="4" name="TextBox 3"/>
          <p:cNvSpPr txBox="1">
            <a:spLocks/>
          </p:cNvSpPr>
          <p:nvPr/>
        </p:nvSpPr>
        <p:spPr>
          <a:xfrm>
            <a:off x="4572001" y="3129286"/>
            <a:ext cx="639919" cy="253916"/>
          </a:xfrm>
          <a:prstGeom prst="rect">
            <a:avLst/>
          </a:prstGeom>
          <a:noFill/>
        </p:spPr>
        <p:txBody>
          <a:bodyPr wrap="none" rtlCol="0">
            <a:spAutoFit/>
          </a:bodyPr>
          <a:lstStyle/>
          <a:p>
            <a:r>
              <a:rPr lang="en-US" sz="1050" b="1" dirty="0"/>
              <a:t>Python</a:t>
            </a:r>
          </a:p>
        </p:txBody>
      </p:sp>
      <p:sp>
        <p:nvSpPr>
          <p:cNvPr id="5" name="TextBox 4"/>
          <p:cNvSpPr txBox="1">
            <a:spLocks/>
          </p:cNvSpPr>
          <p:nvPr/>
        </p:nvSpPr>
        <p:spPr>
          <a:xfrm>
            <a:off x="4355769" y="3989448"/>
            <a:ext cx="611065" cy="253916"/>
          </a:xfrm>
          <a:prstGeom prst="rect">
            <a:avLst/>
          </a:prstGeom>
          <a:noFill/>
        </p:spPr>
        <p:txBody>
          <a:bodyPr wrap="none" rtlCol="0">
            <a:spAutoFit/>
          </a:bodyPr>
          <a:lstStyle/>
          <a:p>
            <a:r>
              <a:rPr lang="en-US" sz="1050" b="1" dirty="0" err="1"/>
              <a:t>Matlab</a:t>
            </a:r>
            <a:endParaRPr lang="en-US" sz="1050" b="1" dirty="0"/>
          </a:p>
        </p:txBody>
      </p:sp>
      <p:sp>
        <p:nvSpPr>
          <p:cNvPr id="6" name="TextBox 5"/>
          <p:cNvSpPr txBox="1">
            <a:spLocks/>
          </p:cNvSpPr>
          <p:nvPr/>
        </p:nvSpPr>
        <p:spPr>
          <a:xfrm>
            <a:off x="4914714" y="4352171"/>
            <a:ext cx="282450" cy="253916"/>
          </a:xfrm>
          <a:prstGeom prst="rect">
            <a:avLst/>
          </a:prstGeom>
          <a:noFill/>
        </p:spPr>
        <p:txBody>
          <a:bodyPr wrap="none" rtlCol="0">
            <a:spAutoFit/>
          </a:bodyPr>
          <a:lstStyle/>
          <a:p>
            <a:r>
              <a:rPr lang="en-US" sz="1050" b="1" dirty="0"/>
              <a:t>C</a:t>
            </a:r>
          </a:p>
        </p:txBody>
      </p:sp>
      <p:sp>
        <p:nvSpPr>
          <p:cNvPr id="7" name="TextBox 6"/>
          <p:cNvSpPr txBox="1">
            <a:spLocks/>
          </p:cNvSpPr>
          <p:nvPr/>
        </p:nvSpPr>
        <p:spPr>
          <a:xfrm>
            <a:off x="3373719" y="3339822"/>
            <a:ext cx="486030" cy="253916"/>
          </a:xfrm>
          <a:prstGeom prst="rect">
            <a:avLst/>
          </a:prstGeom>
          <a:noFill/>
        </p:spPr>
        <p:txBody>
          <a:bodyPr wrap="none" rtlCol="0">
            <a:spAutoFit/>
          </a:bodyPr>
          <a:lstStyle/>
          <a:p>
            <a:r>
              <a:rPr lang="en-US" sz="1050" b="1" dirty="0"/>
              <a:t>Java</a:t>
            </a:r>
          </a:p>
        </p:txBody>
      </p:sp>
      <p:sp>
        <p:nvSpPr>
          <p:cNvPr id="8" name="TextBox 7"/>
          <p:cNvSpPr txBox="1">
            <a:spLocks/>
          </p:cNvSpPr>
          <p:nvPr/>
        </p:nvSpPr>
        <p:spPr>
          <a:xfrm>
            <a:off x="2207650" y="3391108"/>
            <a:ext cx="439544" cy="253916"/>
          </a:xfrm>
          <a:prstGeom prst="rect">
            <a:avLst/>
          </a:prstGeom>
          <a:noFill/>
        </p:spPr>
        <p:txBody>
          <a:bodyPr wrap="none" rtlCol="0">
            <a:spAutoFit/>
          </a:bodyPr>
          <a:lstStyle/>
          <a:p>
            <a:r>
              <a:rPr lang="en-US" sz="1050" b="1" dirty="0"/>
              <a:t>C++</a:t>
            </a:r>
          </a:p>
        </p:txBody>
      </p:sp>
      <p:sp>
        <p:nvSpPr>
          <p:cNvPr id="9" name="TextBox 8"/>
          <p:cNvSpPr txBox="1">
            <a:spLocks/>
          </p:cNvSpPr>
          <p:nvPr/>
        </p:nvSpPr>
        <p:spPr>
          <a:xfrm>
            <a:off x="5999751" y="3616517"/>
            <a:ext cx="619080" cy="253916"/>
          </a:xfrm>
          <a:prstGeom prst="rect">
            <a:avLst/>
          </a:prstGeom>
          <a:noFill/>
        </p:spPr>
        <p:txBody>
          <a:bodyPr wrap="none" rtlCol="0">
            <a:spAutoFit/>
          </a:bodyPr>
          <a:lstStyle/>
          <a:p>
            <a:r>
              <a:rPr lang="en-US" sz="1050" dirty="0"/>
              <a:t>Fortran</a:t>
            </a:r>
          </a:p>
        </p:txBody>
      </p:sp>
      <p:sp>
        <p:nvSpPr>
          <p:cNvPr id="10" name="TextBox 9"/>
          <p:cNvSpPr txBox="1">
            <a:spLocks/>
          </p:cNvSpPr>
          <p:nvPr/>
        </p:nvSpPr>
        <p:spPr>
          <a:xfrm>
            <a:off x="7227308" y="3751490"/>
            <a:ext cx="514885" cy="253916"/>
          </a:xfrm>
          <a:prstGeom prst="rect">
            <a:avLst/>
          </a:prstGeom>
          <a:noFill/>
        </p:spPr>
        <p:txBody>
          <a:bodyPr wrap="none" rtlCol="0">
            <a:spAutoFit/>
          </a:bodyPr>
          <a:lstStyle/>
          <a:p>
            <a:r>
              <a:rPr lang="en-US" sz="1050" dirty="0"/>
              <a:t>Basic</a:t>
            </a:r>
          </a:p>
        </p:txBody>
      </p:sp>
      <p:sp>
        <p:nvSpPr>
          <p:cNvPr id="11" name="TextBox 10"/>
          <p:cNvSpPr txBox="1">
            <a:spLocks/>
          </p:cNvSpPr>
          <p:nvPr/>
        </p:nvSpPr>
        <p:spPr>
          <a:xfrm>
            <a:off x="4995223" y="3596969"/>
            <a:ext cx="461986" cy="253916"/>
          </a:xfrm>
          <a:prstGeom prst="rect">
            <a:avLst/>
          </a:prstGeom>
          <a:noFill/>
        </p:spPr>
        <p:txBody>
          <a:bodyPr wrap="none" rtlCol="0">
            <a:spAutoFit/>
          </a:bodyPr>
          <a:lstStyle/>
          <a:p>
            <a:r>
              <a:rPr lang="en-US" sz="1050" dirty="0"/>
              <a:t>PHP</a:t>
            </a:r>
          </a:p>
        </p:txBody>
      </p:sp>
      <p:sp>
        <p:nvSpPr>
          <p:cNvPr id="12" name="TextBox 11"/>
          <p:cNvSpPr txBox="1">
            <a:spLocks/>
          </p:cNvSpPr>
          <p:nvPr/>
        </p:nvSpPr>
        <p:spPr>
          <a:xfrm>
            <a:off x="6742690" y="3181471"/>
            <a:ext cx="500458" cy="253916"/>
          </a:xfrm>
          <a:prstGeom prst="rect">
            <a:avLst/>
          </a:prstGeom>
          <a:noFill/>
        </p:spPr>
        <p:txBody>
          <a:bodyPr wrap="none" rtlCol="0">
            <a:spAutoFit/>
          </a:bodyPr>
          <a:lstStyle/>
          <a:p>
            <a:r>
              <a:rPr lang="en-US" sz="1050" dirty="0"/>
              <a:t>Ruby</a:t>
            </a:r>
          </a:p>
        </p:txBody>
      </p:sp>
      <p:sp>
        <p:nvSpPr>
          <p:cNvPr id="13" name="TextBox 12"/>
          <p:cNvSpPr txBox="1">
            <a:spLocks/>
          </p:cNvSpPr>
          <p:nvPr/>
        </p:nvSpPr>
        <p:spPr>
          <a:xfrm>
            <a:off x="5747137" y="4033636"/>
            <a:ext cx="590226" cy="253916"/>
          </a:xfrm>
          <a:prstGeom prst="rect">
            <a:avLst/>
          </a:prstGeom>
          <a:noFill/>
        </p:spPr>
        <p:txBody>
          <a:bodyPr wrap="none" rtlCol="0">
            <a:spAutoFit/>
          </a:bodyPr>
          <a:lstStyle/>
          <a:p>
            <a:r>
              <a:rPr lang="en-US" sz="1050" dirty="0"/>
              <a:t>Pascal</a:t>
            </a:r>
          </a:p>
        </p:txBody>
      </p:sp>
      <p:sp>
        <p:nvSpPr>
          <p:cNvPr id="14" name="TextBox 13"/>
          <p:cNvSpPr txBox="1">
            <a:spLocks/>
          </p:cNvSpPr>
          <p:nvPr/>
        </p:nvSpPr>
        <p:spPr>
          <a:xfrm>
            <a:off x="1881919" y="4045063"/>
            <a:ext cx="425116" cy="253916"/>
          </a:xfrm>
          <a:prstGeom prst="rect">
            <a:avLst/>
          </a:prstGeom>
          <a:noFill/>
        </p:spPr>
        <p:txBody>
          <a:bodyPr wrap="none" rtlCol="0">
            <a:spAutoFit/>
          </a:bodyPr>
          <a:lstStyle/>
          <a:p>
            <a:r>
              <a:rPr lang="en-US" sz="1050" dirty="0"/>
              <a:t>Perl</a:t>
            </a:r>
          </a:p>
        </p:txBody>
      </p:sp>
      <p:sp>
        <p:nvSpPr>
          <p:cNvPr id="15" name="TextBox 14"/>
          <p:cNvSpPr txBox="1">
            <a:spLocks/>
          </p:cNvSpPr>
          <p:nvPr/>
        </p:nvSpPr>
        <p:spPr>
          <a:xfrm>
            <a:off x="4240170" y="4637882"/>
            <a:ext cx="372218" cy="253916"/>
          </a:xfrm>
          <a:prstGeom prst="rect">
            <a:avLst/>
          </a:prstGeom>
          <a:noFill/>
        </p:spPr>
        <p:txBody>
          <a:bodyPr wrap="none" rtlCol="0">
            <a:spAutoFit/>
          </a:bodyPr>
          <a:lstStyle/>
          <a:p>
            <a:r>
              <a:rPr lang="en-US" sz="1050" dirty="0"/>
              <a:t>ML</a:t>
            </a:r>
          </a:p>
        </p:txBody>
      </p:sp>
      <p:sp>
        <p:nvSpPr>
          <p:cNvPr id="16" name="TextBox 15"/>
          <p:cNvSpPr txBox="1">
            <a:spLocks/>
          </p:cNvSpPr>
          <p:nvPr/>
        </p:nvSpPr>
        <p:spPr>
          <a:xfrm>
            <a:off x="2438340" y="4449134"/>
            <a:ext cx="628698" cy="253916"/>
          </a:xfrm>
          <a:prstGeom prst="rect">
            <a:avLst/>
          </a:prstGeom>
          <a:noFill/>
        </p:spPr>
        <p:txBody>
          <a:bodyPr wrap="none" rtlCol="0">
            <a:spAutoFit/>
          </a:bodyPr>
          <a:lstStyle/>
          <a:p>
            <a:r>
              <a:rPr lang="en-US" sz="1050" dirty="0"/>
              <a:t>Haskell</a:t>
            </a:r>
          </a:p>
        </p:txBody>
      </p:sp>
      <p:sp>
        <p:nvSpPr>
          <p:cNvPr id="17" name="TextBox 16"/>
          <p:cNvSpPr txBox="1">
            <a:spLocks/>
          </p:cNvSpPr>
          <p:nvPr/>
        </p:nvSpPr>
        <p:spPr>
          <a:xfrm>
            <a:off x="2592280" y="4044788"/>
            <a:ext cx="679994" cy="253916"/>
          </a:xfrm>
          <a:prstGeom prst="rect">
            <a:avLst/>
          </a:prstGeom>
          <a:noFill/>
        </p:spPr>
        <p:txBody>
          <a:bodyPr wrap="none" rtlCol="0">
            <a:spAutoFit/>
          </a:bodyPr>
          <a:lstStyle/>
          <a:p>
            <a:r>
              <a:rPr lang="en-US" sz="1050" dirty="0"/>
              <a:t>Scheme</a:t>
            </a:r>
          </a:p>
        </p:txBody>
      </p:sp>
      <p:sp>
        <p:nvSpPr>
          <p:cNvPr id="18" name="TextBox 17"/>
          <p:cNvSpPr txBox="1">
            <a:spLocks/>
          </p:cNvSpPr>
          <p:nvPr/>
        </p:nvSpPr>
        <p:spPr>
          <a:xfrm>
            <a:off x="3916891" y="3712450"/>
            <a:ext cx="410209" cy="415498"/>
          </a:xfrm>
          <a:prstGeom prst="rect">
            <a:avLst/>
          </a:prstGeom>
          <a:noFill/>
        </p:spPr>
        <p:txBody>
          <a:bodyPr wrap="square" rtlCol="0">
            <a:spAutoFit/>
          </a:bodyPr>
          <a:lstStyle/>
          <a:p>
            <a:r>
              <a:rPr lang="en-US" sz="1050" dirty="0"/>
              <a:t>Lisp</a:t>
            </a:r>
          </a:p>
        </p:txBody>
      </p:sp>
      <p:sp>
        <p:nvSpPr>
          <p:cNvPr id="19" name="TextBox 18"/>
          <p:cNvSpPr txBox="1">
            <a:spLocks/>
          </p:cNvSpPr>
          <p:nvPr/>
        </p:nvSpPr>
        <p:spPr>
          <a:xfrm>
            <a:off x="5507239" y="4451165"/>
            <a:ext cx="679994" cy="253916"/>
          </a:xfrm>
          <a:prstGeom prst="rect">
            <a:avLst/>
          </a:prstGeom>
          <a:noFill/>
        </p:spPr>
        <p:txBody>
          <a:bodyPr wrap="none" rtlCol="0">
            <a:spAutoFit/>
          </a:bodyPr>
          <a:lstStyle/>
          <a:p>
            <a:r>
              <a:rPr lang="en-US" sz="1050" dirty="0"/>
              <a:t>Scheme</a:t>
            </a:r>
          </a:p>
        </p:txBody>
      </p:sp>
      <p:sp>
        <p:nvSpPr>
          <p:cNvPr id="20" name="TextBox 19"/>
          <p:cNvSpPr txBox="1">
            <a:spLocks/>
          </p:cNvSpPr>
          <p:nvPr/>
        </p:nvSpPr>
        <p:spPr>
          <a:xfrm>
            <a:off x="3492013" y="4360883"/>
            <a:ext cx="575799" cy="253916"/>
          </a:xfrm>
          <a:prstGeom prst="rect">
            <a:avLst/>
          </a:prstGeom>
          <a:noFill/>
        </p:spPr>
        <p:txBody>
          <a:bodyPr wrap="none" rtlCol="0">
            <a:spAutoFit/>
          </a:bodyPr>
          <a:lstStyle/>
          <a:p>
            <a:r>
              <a:rPr lang="en-US" sz="1050" dirty="0"/>
              <a:t>Prolog</a:t>
            </a:r>
          </a:p>
        </p:txBody>
      </p:sp>
      <p:sp>
        <p:nvSpPr>
          <p:cNvPr id="21" name="TextBox 20"/>
          <p:cNvSpPr txBox="1">
            <a:spLocks/>
          </p:cNvSpPr>
          <p:nvPr/>
        </p:nvSpPr>
        <p:spPr>
          <a:xfrm>
            <a:off x="6441137" y="4213918"/>
            <a:ext cx="792205" cy="253916"/>
          </a:xfrm>
          <a:prstGeom prst="rect">
            <a:avLst/>
          </a:prstGeom>
          <a:noFill/>
        </p:spPr>
        <p:txBody>
          <a:bodyPr wrap="none" rtlCol="0">
            <a:spAutoFit/>
          </a:bodyPr>
          <a:lstStyle/>
          <a:p>
            <a:r>
              <a:rPr lang="en-US" sz="1050" dirty="0" err="1"/>
              <a:t>Javascript</a:t>
            </a:r>
            <a:endParaRPr lang="en-US" sz="1050" dirty="0"/>
          </a:p>
        </p:txBody>
      </p:sp>
      <p:sp>
        <p:nvSpPr>
          <p:cNvPr id="23" name="TextBox 22"/>
          <p:cNvSpPr txBox="1">
            <a:spLocks/>
          </p:cNvSpPr>
          <p:nvPr/>
        </p:nvSpPr>
        <p:spPr>
          <a:xfrm>
            <a:off x="2768028" y="3670870"/>
            <a:ext cx="655949" cy="253916"/>
          </a:xfrm>
          <a:prstGeom prst="rect">
            <a:avLst/>
          </a:prstGeom>
          <a:noFill/>
        </p:spPr>
        <p:txBody>
          <a:bodyPr wrap="none" rtlCol="0">
            <a:spAutoFit/>
          </a:bodyPr>
          <a:lstStyle/>
          <a:p>
            <a:r>
              <a:rPr lang="en-US" sz="1050" dirty="0"/>
              <a:t>COBOL</a:t>
            </a:r>
          </a:p>
        </p:txBody>
      </p:sp>
      <p:sp>
        <p:nvSpPr>
          <p:cNvPr id="24" name="TextBox 23"/>
          <p:cNvSpPr txBox="1">
            <a:spLocks/>
          </p:cNvSpPr>
          <p:nvPr/>
        </p:nvSpPr>
        <p:spPr>
          <a:xfrm>
            <a:off x="1452532" y="3826499"/>
            <a:ext cx="282450" cy="253916"/>
          </a:xfrm>
          <a:prstGeom prst="rect">
            <a:avLst/>
          </a:prstGeom>
          <a:noFill/>
        </p:spPr>
        <p:txBody>
          <a:bodyPr wrap="none" rtlCol="0">
            <a:spAutoFit/>
          </a:bodyPr>
          <a:lstStyle/>
          <a:p>
            <a:r>
              <a:rPr lang="en-US" sz="1050" dirty="0"/>
              <a:t>R</a:t>
            </a:r>
          </a:p>
        </p:txBody>
      </p:sp>
      <p:sp>
        <p:nvSpPr>
          <p:cNvPr id="25" name="TextBox 24"/>
          <p:cNvSpPr txBox="1">
            <a:spLocks/>
          </p:cNvSpPr>
          <p:nvPr/>
        </p:nvSpPr>
        <p:spPr>
          <a:xfrm>
            <a:off x="5868195" y="3248941"/>
            <a:ext cx="357790" cy="253916"/>
          </a:xfrm>
          <a:prstGeom prst="rect">
            <a:avLst/>
          </a:prstGeom>
          <a:noFill/>
        </p:spPr>
        <p:txBody>
          <a:bodyPr wrap="none" rtlCol="0">
            <a:spAutoFit/>
          </a:bodyPr>
          <a:lstStyle/>
          <a:p>
            <a:r>
              <a:rPr lang="en-US" sz="1050" dirty="0"/>
              <a:t>C#</a:t>
            </a:r>
          </a:p>
        </p:txBody>
      </p:sp>
      <p:sp>
        <p:nvSpPr>
          <p:cNvPr id="26" name="Slide Number Placeholder 25">
            <a:extLst>
              <a:ext uri="{FF2B5EF4-FFF2-40B4-BE49-F238E27FC236}">
                <a16:creationId xmlns:a16="http://schemas.microsoft.com/office/drawing/2014/main" id="{44CFEAEB-81A4-47B2-98C0-EC97BEBD6553}"/>
              </a:ext>
            </a:extLst>
          </p:cNvPr>
          <p:cNvSpPr>
            <a:spLocks noGrp="1"/>
          </p:cNvSpPr>
          <p:nvPr>
            <p:ph type="sldNum" sz="quarter" idx="12"/>
          </p:nvPr>
        </p:nvSpPr>
        <p:spPr/>
        <p:txBody>
          <a:bodyPr/>
          <a:lstStyle/>
          <a:p>
            <a:fld id="{5EDC6461-AA29-4E33-99C6-DDF1643DF51F}" type="slidenum">
              <a:rPr lang="en-US" smtClean="0">
                <a:uFillTx/>
              </a:rPr>
              <a:t>30</a:t>
            </a:fld>
            <a:endParaRPr lang="en-US">
              <a:uFillTx/>
            </a:endParaRPr>
          </a:p>
        </p:txBody>
      </p:sp>
      <p:sp>
        <p:nvSpPr>
          <p:cNvPr id="27" name="TextBox 26">
            <a:extLst>
              <a:ext uri="{FF2B5EF4-FFF2-40B4-BE49-F238E27FC236}">
                <a16:creationId xmlns:a16="http://schemas.microsoft.com/office/drawing/2014/main" id="{512ED80F-4F9B-41FB-AE25-869AC06F31DF}"/>
              </a:ext>
            </a:extLst>
          </p:cNvPr>
          <p:cNvSpPr txBox="1">
            <a:spLocks/>
          </p:cNvSpPr>
          <p:nvPr/>
        </p:nvSpPr>
        <p:spPr>
          <a:xfrm>
            <a:off x="7585541" y="3406285"/>
            <a:ext cx="425116" cy="253916"/>
          </a:xfrm>
          <a:prstGeom prst="rect">
            <a:avLst/>
          </a:prstGeom>
          <a:noFill/>
        </p:spPr>
        <p:txBody>
          <a:bodyPr wrap="none" rtlCol="0">
            <a:spAutoFit/>
          </a:bodyPr>
          <a:lstStyle/>
          <a:p>
            <a:r>
              <a:rPr lang="en-US" sz="1050" dirty="0"/>
              <a:t>Ada</a:t>
            </a:r>
          </a:p>
        </p:txBody>
      </p:sp>
    </p:spTree>
    <p:extLst>
      <p:ext uri="{BB962C8B-B14F-4D97-AF65-F5344CB8AC3E}">
        <p14:creationId xmlns:p14="http://schemas.microsoft.com/office/powerpoint/2010/main" val="2747309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Why Python?</a:t>
            </a:r>
          </a:p>
        </p:txBody>
      </p:sp>
      <p:sp>
        <p:nvSpPr>
          <p:cNvPr id="3" name="Content Placeholder 2"/>
          <p:cNvSpPr>
            <a:spLocks noGrp="1"/>
          </p:cNvSpPr>
          <p:nvPr>
            <p:ph idx="1"/>
          </p:nvPr>
        </p:nvSpPr>
        <p:spPr/>
        <p:txBody>
          <a:bodyPr/>
          <a:lstStyle/>
          <a:p>
            <a:r>
              <a:rPr lang="en-US" dirty="0">
                <a:uFillTx/>
              </a:rPr>
              <a:t>Our main focus in this class will be on Python programming</a:t>
            </a:r>
          </a:p>
          <a:p>
            <a:r>
              <a:rPr lang="en-US" dirty="0">
                <a:uFillTx/>
              </a:rPr>
              <a:t>Python is generally considered</a:t>
            </a:r>
          </a:p>
          <a:p>
            <a:pPr lvl="1"/>
            <a:r>
              <a:rPr lang="en-US" dirty="0">
                <a:uFillTx/>
              </a:rPr>
              <a:t>Easy to learn</a:t>
            </a:r>
          </a:p>
          <a:p>
            <a:pPr lvl="1"/>
            <a:r>
              <a:rPr lang="en-US" dirty="0">
                <a:uFillTx/>
              </a:rPr>
              <a:t>Powerful (real applications are written with it)</a:t>
            </a:r>
          </a:p>
          <a:p>
            <a:pPr lvl="1"/>
            <a:r>
              <a:rPr lang="en-US" dirty="0">
                <a:uFillTx/>
              </a:rPr>
              <a:t>Flexible (can be used for many different applications – lots of library support)</a:t>
            </a:r>
          </a:p>
          <a:p>
            <a:pPr lvl="1"/>
            <a:r>
              <a:rPr lang="en-US" dirty="0">
                <a:uFillTx/>
              </a:rPr>
              <a:t>Popular (it is being used more and more)</a:t>
            </a:r>
          </a:p>
          <a:p>
            <a:pPr lvl="1"/>
            <a:endParaRPr lang="en-US" dirty="0">
              <a:uFillTx/>
            </a:endParaRPr>
          </a:p>
          <a:p>
            <a:endParaRPr lang="en-US" dirty="0">
              <a:uFillTx/>
            </a:endParaRPr>
          </a:p>
          <a:p>
            <a:r>
              <a:rPr lang="en-US" sz="1350" dirty="0"/>
              <a:t>Random note: Python gets its name from Monty Python, the British comedy troupe!</a:t>
            </a:r>
          </a:p>
          <a:p>
            <a:pPr lvl="1"/>
            <a:endParaRPr lang="en-US" dirty="0">
              <a:uFillTx/>
            </a:endParaRPr>
          </a:p>
        </p:txBody>
      </p:sp>
      <p:sp>
        <p:nvSpPr>
          <p:cNvPr id="4" name="Slide Number Placeholder 3">
            <a:extLst>
              <a:ext uri="{FF2B5EF4-FFF2-40B4-BE49-F238E27FC236}">
                <a16:creationId xmlns:a16="http://schemas.microsoft.com/office/drawing/2014/main" id="{EB7B202E-B84D-4CAE-8B3A-EC561E5E1A61}"/>
              </a:ext>
            </a:extLst>
          </p:cNvPr>
          <p:cNvSpPr>
            <a:spLocks noGrp="1"/>
          </p:cNvSpPr>
          <p:nvPr>
            <p:ph type="sldNum" sz="quarter" idx="12"/>
          </p:nvPr>
        </p:nvSpPr>
        <p:spPr/>
        <p:txBody>
          <a:bodyPr/>
          <a:lstStyle/>
          <a:p>
            <a:fld id="{5EDC6461-AA29-4E33-99C6-DDF1643DF51F}" type="slidenum">
              <a:rPr lang="en-US" smtClean="0">
                <a:uFillTx/>
              </a:rPr>
              <a:t>31</a:t>
            </a:fld>
            <a:endParaRPr lang="en-US">
              <a:uFillTx/>
            </a:endParaRPr>
          </a:p>
        </p:txBody>
      </p:sp>
    </p:spTree>
    <p:extLst>
      <p:ext uri="{BB962C8B-B14F-4D97-AF65-F5344CB8AC3E}">
        <p14:creationId xmlns:p14="http://schemas.microsoft.com/office/powerpoint/2010/main" val="4108150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Python and Math courses</a:t>
            </a:r>
          </a:p>
        </p:txBody>
      </p:sp>
      <p:sp>
        <p:nvSpPr>
          <p:cNvPr id="3" name="Content Placeholder 2"/>
          <p:cNvSpPr>
            <a:spLocks noGrp="1"/>
          </p:cNvSpPr>
          <p:nvPr>
            <p:ph idx="1"/>
          </p:nvPr>
        </p:nvSpPr>
        <p:spPr/>
        <p:txBody>
          <a:bodyPr>
            <a:normAutofit fontScale="92500" lnSpcReduction="20000"/>
          </a:bodyPr>
          <a:lstStyle/>
          <a:p>
            <a:r>
              <a:rPr lang="en-US" dirty="0">
                <a:uFillTx/>
              </a:rPr>
              <a:t>If you </a:t>
            </a:r>
            <a:r>
              <a:rPr lang="en-US" dirty="0"/>
              <a:t>are taking </a:t>
            </a:r>
            <a:r>
              <a:rPr lang="en-US" dirty="0">
                <a:uFillTx/>
              </a:rPr>
              <a:t>MATH 151, you </a:t>
            </a:r>
            <a:r>
              <a:rPr lang="en-US" dirty="0"/>
              <a:t>will probably</a:t>
            </a:r>
            <a:r>
              <a:rPr lang="en-US" dirty="0">
                <a:uFillTx/>
              </a:rPr>
              <a:t> see some Python</a:t>
            </a:r>
          </a:p>
          <a:p>
            <a:r>
              <a:rPr lang="en-US" dirty="0">
                <a:uFillTx/>
              </a:rPr>
              <a:t>Unfortunately, MATH wants to solve equations analytically, so it will use </a:t>
            </a:r>
            <a:r>
              <a:rPr lang="en-US" dirty="0" err="1">
                <a:uFillTx/>
              </a:rPr>
              <a:t>SymPy</a:t>
            </a:r>
            <a:r>
              <a:rPr lang="en-US" dirty="0">
                <a:uFillTx/>
              </a:rPr>
              <a:t> – something utterly useless to us</a:t>
            </a:r>
          </a:p>
          <a:p>
            <a:r>
              <a:rPr lang="en-US" dirty="0"/>
              <a:t>Ideally, you will gain experience in Python in both courses</a:t>
            </a:r>
            <a:endParaRPr lang="en-US" dirty="0">
              <a:uFillTx/>
            </a:endParaRPr>
          </a:p>
          <a:p>
            <a:r>
              <a:rPr lang="en-US" dirty="0">
                <a:uFillTx/>
              </a:rPr>
              <a:t>Keep in mind that the topics we cover also have equivalents in many other languages</a:t>
            </a:r>
          </a:p>
          <a:p>
            <a:pPr lvl="1"/>
            <a:r>
              <a:rPr lang="en-US" dirty="0">
                <a:uFillTx/>
              </a:rPr>
              <a:t>Learning a new programming language after knowing one is </a:t>
            </a:r>
            <a:r>
              <a:rPr lang="en-US" b="1" dirty="0">
                <a:uFillTx/>
              </a:rPr>
              <a:t>much</a:t>
            </a:r>
            <a:r>
              <a:rPr lang="en-US" dirty="0">
                <a:uFillTx/>
              </a:rPr>
              <a:t> easier</a:t>
            </a:r>
          </a:p>
          <a:p>
            <a:pPr marL="342900" lvl="1" indent="0">
              <a:buNone/>
            </a:pPr>
            <a:endParaRPr lang="en-US" dirty="0">
              <a:uFillTx/>
            </a:endParaRPr>
          </a:p>
        </p:txBody>
      </p:sp>
      <p:sp>
        <p:nvSpPr>
          <p:cNvPr id="4" name="Slide Number Placeholder 3">
            <a:extLst>
              <a:ext uri="{FF2B5EF4-FFF2-40B4-BE49-F238E27FC236}">
                <a16:creationId xmlns:a16="http://schemas.microsoft.com/office/drawing/2014/main" id="{0585173C-91CB-4F31-B515-C210B828A65D}"/>
              </a:ext>
            </a:extLst>
          </p:cNvPr>
          <p:cNvSpPr>
            <a:spLocks noGrp="1"/>
          </p:cNvSpPr>
          <p:nvPr>
            <p:ph type="sldNum" sz="quarter" idx="12"/>
          </p:nvPr>
        </p:nvSpPr>
        <p:spPr/>
        <p:txBody>
          <a:bodyPr/>
          <a:lstStyle/>
          <a:p>
            <a:fld id="{5EDC6461-AA29-4E33-99C6-DDF1643DF51F}" type="slidenum">
              <a:rPr lang="en-US" smtClean="0">
                <a:uFillTx/>
              </a:rPr>
              <a:t>32</a:t>
            </a:fld>
            <a:endParaRPr lang="en-US">
              <a:uFillTx/>
            </a:endParaRPr>
          </a:p>
        </p:txBody>
      </p:sp>
    </p:spTree>
    <p:extLst>
      <p:ext uri="{BB962C8B-B14F-4D97-AF65-F5344CB8AC3E}">
        <p14:creationId xmlns:p14="http://schemas.microsoft.com/office/powerpoint/2010/main" val="192207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Set Up</a:t>
            </a:r>
          </a:p>
        </p:txBody>
      </p:sp>
      <p:sp>
        <p:nvSpPr>
          <p:cNvPr id="3" name="Content Placeholder 2"/>
          <p:cNvSpPr>
            <a:spLocks noGrp="1"/>
          </p:cNvSpPr>
          <p:nvPr>
            <p:ph idx="1"/>
          </p:nvPr>
        </p:nvSpPr>
        <p:spPr/>
        <p:txBody>
          <a:bodyPr/>
          <a:lstStyle/>
          <a:p>
            <a:r>
              <a:rPr lang="en-US" dirty="0">
                <a:uFillTx/>
              </a:rPr>
              <a:t>In the lab portion, you will work on getting the environment set up, and writing your first programs</a:t>
            </a:r>
          </a:p>
          <a:p>
            <a:r>
              <a:rPr lang="en-US" dirty="0">
                <a:uFillTx/>
              </a:rPr>
              <a:t>What you’ll need for our class:</a:t>
            </a:r>
          </a:p>
          <a:p>
            <a:pPr lvl="1"/>
            <a:r>
              <a:rPr lang="en-US" dirty="0">
                <a:uFillTx/>
              </a:rPr>
              <a:t>A Python interpreter (Python – Anaconda Distribution)</a:t>
            </a:r>
          </a:p>
          <a:p>
            <a:pPr lvl="1"/>
            <a:r>
              <a:rPr lang="en-US" dirty="0">
                <a:uFillTx/>
              </a:rPr>
              <a:t>A Python IDE (Spyder or PyCharm)</a:t>
            </a:r>
          </a:p>
          <a:p>
            <a:r>
              <a:rPr lang="en-US" dirty="0">
                <a:uFillTx/>
              </a:rPr>
              <a:t>We will be using the IDE to develop our programs, compile them, and execute them</a:t>
            </a:r>
          </a:p>
          <a:p>
            <a:pPr lvl="1"/>
            <a:r>
              <a:rPr lang="en-US" dirty="0">
                <a:uFillTx/>
              </a:rPr>
              <a:t>But, if you just save your ~.py files on your computer, and have the Python interpreter installed, you can execute them directly</a:t>
            </a:r>
          </a:p>
        </p:txBody>
      </p:sp>
      <p:sp>
        <p:nvSpPr>
          <p:cNvPr id="4" name="Slide Number Placeholder 3">
            <a:extLst>
              <a:ext uri="{FF2B5EF4-FFF2-40B4-BE49-F238E27FC236}">
                <a16:creationId xmlns:a16="http://schemas.microsoft.com/office/drawing/2014/main" id="{6FC7B0C8-67A3-4698-BEBD-3A919680578F}"/>
              </a:ext>
            </a:extLst>
          </p:cNvPr>
          <p:cNvSpPr>
            <a:spLocks noGrp="1"/>
          </p:cNvSpPr>
          <p:nvPr>
            <p:ph type="sldNum" sz="quarter" idx="12"/>
          </p:nvPr>
        </p:nvSpPr>
        <p:spPr/>
        <p:txBody>
          <a:bodyPr/>
          <a:lstStyle/>
          <a:p>
            <a:fld id="{5EDC6461-AA29-4E33-99C6-DDF1643DF51F}" type="slidenum">
              <a:rPr lang="en-US" smtClean="0">
                <a:uFillTx/>
              </a:rPr>
              <a:t>33</a:t>
            </a:fld>
            <a:endParaRPr lang="en-US">
              <a:uFillTx/>
            </a:endParaRPr>
          </a:p>
        </p:txBody>
      </p:sp>
    </p:spTree>
    <p:extLst>
      <p:ext uri="{BB962C8B-B14F-4D97-AF65-F5344CB8AC3E}">
        <p14:creationId xmlns:p14="http://schemas.microsoft.com/office/powerpoint/2010/main" val="2138865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Your First Program</a:t>
            </a:r>
          </a:p>
        </p:txBody>
      </p:sp>
      <p:sp>
        <p:nvSpPr>
          <p:cNvPr id="3" name="Content Placeholder 2"/>
          <p:cNvSpPr>
            <a:spLocks noGrp="1"/>
          </p:cNvSpPr>
          <p:nvPr>
            <p:ph idx="1"/>
          </p:nvPr>
        </p:nvSpPr>
        <p:spPr/>
        <p:txBody>
          <a:bodyPr/>
          <a:lstStyle/>
          <a:p>
            <a:r>
              <a:rPr lang="en-US" dirty="0">
                <a:uFillTx/>
              </a:rPr>
              <a:t>We will develop more advanced programs as the course goes on, but will start out with some basic ones</a:t>
            </a:r>
          </a:p>
          <a:p>
            <a:endParaRPr lang="en-US" dirty="0">
              <a:uFillTx/>
            </a:endParaRPr>
          </a:p>
          <a:p>
            <a:r>
              <a:rPr lang="en-US" dirty="0">
                <a:uFillTx/>
              </a:rPr>
              <a:t>The traditional first program people write is called “Hello, World”</a:t>
            </a:r>
          </a:p>
          <a:p>
            <a:pPr lvl="1"/>
            <a:r>
              <a:rPr lang="en-US" dirty="0">
                <a:uFillTx/>
              </a:rPr>
              <a:t>We’re going to Aggie-</a:t>
            </a:r>
            <a:r>
              <a:rPr lang="en-US" dirty="0" err="1">
                <a:uFillTx/>
              </a:rPr>
              <a:t>fy</a:t>
            </a:r>
            <a:r>
              <a:rPr lang="en-US" dirty="0">
                <a:uFillTx/>
              </a:rPr>
              <a:t> it!</a:t>
            </a:r>
          </a:p>
          <a:p>
            <a:endParaRPr lang="en-US" dirty="0">
              <a:uFillTx/>
            </a:endParaRPr>
          </a:p>
          <a:p>
            <a:r>
              <a:rPr lang="en-US" dirty="0">
                <a:uFillTx/>
              </a:rPr>
              <a:t>We can do this with one line of code:</a:t>
            </a:r>
          </a:p>
          <a:p>
            <a:pPr lvl="1"/>
            <a:r>
              <a:rPr lang="en-US" dirty="0">
                <a:uFillTx/>
                <a:latin typeface="Consolas" panose="020B0609020204030204" pitchFamily="49" charset="0"/>
              </a:rPr>
              <a:t>print("Howdy, World!")</a:t>
            </a:r>
          </a:p>
        </p:txBody>
      </p:sp>
      <p:sp>
        <p:nvSpPr>
          <p:cNvPr id="4" name="Slide Number Placeholder 3">
            <a:extLst>
              <a:ext uri="{FF2B5EF4-FFF2-40B4-BE49-F238E27FC236}">
                <a16:creationId xmlns:a16="http://schemas.microsoft.com/office/drawing/2014/main" id="{94480752-95D7-4759-AED6-8A345B94C9E5}"/>
              </a:ext>
            </a:extLst>
          </p:cNvPr>
          <p:cNvSpPr>
            <a:spLocks noGrp="1"/>
          </p:cNvSpPr>
          <p:nvPr>
            <p:ph type="sldNum" sz="quarter" idx="12"/>
          </p:nvPr>
        </p:nvSpPr>
        <p:spPr/>
        <p:txBody>
          <a:bodyPr/>
          <a:lstStyle/>
          <a:p>
            <a:fld id="{5EDC6461-AA29-4E33-99C6-DDF1643DF51F}" type="slidenum">
              <a:rPr lang="en-US" smtClean="0">
                <a:uFillTx/>
              </a:rPr>
              <a:t>34</a:t>
            </a:fld>
            <a:endParaRPr lang="en-US">
              <a:uFillTx/>
            </a:endParaRPr>
          </a:p>
        </p:txBody>
      </p:sp>
    </p:spTree>
    <p:extLst>
      <p:ext uri="{BB962C8B-B14F-4D97-AF65-F5344CB8AC3E}">
        <p14:creationId xmlns:p14="http://schemas.microsoft.com/office/powerpoint/2010/main" val="26562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The print statement</a:t>
            </a:r>
          </a:p>
        </p:txBody>
      </p:sp>
      <p:sp>
        <p:nvSpPr>
          <p:cNvPr id="3" name="Content Placeholder 2"/>
          <p:cNvSpPr>
            <a:spLocks noGrp="1"/>
          </p:cNvSpPr>
          <p:nvPr>
            <p:ph idx="1"/>
          </p:nvPr>
        </p:nvSpPr>
        <p:spPr>
          <a:xfrm>
            <a:off x="1843496" y="1074493"/>
            <a:ext cx="3755572" cy="1437663"/>
          </a:xfrm>
        </p:spPr>
        <p:txBody>
          <a:bodyPr>
            <a:normAutofit fontScale="85000" lnSpcReduction="20000"/>
          </a:bodyPr>
          <a:lstStyle/>
          <a:p>
            <a:pPr marL="0" indent="0">
              <a:buNone/>
            </a:pPr>
            <a:r>
              <a:rPr lang="en-US" b="1" dirty="0">
                <a:uFillTx/>
              </a:rPr>
              <a:t>Program</a:t>
            </a:r>
          </a:p>
          <a:p>
            <a:pPr marL="0" indent="0">
              <a:buNone/>
            </a:pPr>
            <a:r>
              <a:rPr lang="en-US" dirty="0">
                <a:uFillTx/>
                <a:latin typeface="Consolas" panose="020B0609020204030204" pitchFamily="49" charset="0"/>
              </a:rPr>
              <a:t>print("Howdy, World!")</a:t>
            </a:r>
          </a:p>
          <a:p>
            <a:endParaRPr lang="en-US" dirty="0">
              <a:uFillTx/>
            </a:endParaRPr>
          </a:p>
          <a:p>
            <a:pPr marL="0" indent="0">
              <a:buNone/>
            </a:pPr>
            <a:r>
              <a:rPr lang="en-US" dirty="0">
                <a:uFillTx/>
                <a:latin typeface="Consolas" panose="020B0609020204030204" pitchFamily="49" charset="0"/>
              </a:rPr>
              <a:t>print(1)</a:t>
            </a:r>
          </a:p>
          <a:p>
            <a:pPr marL="0" indent="0">
              <a:buNone/>
            </a:pPr>
            <a:endParaRPr lang="en-US" dirty="0">
              <a:uFillTx/>
            </a:endParaRPr>
          </a:p>
        </p:txBody>
      </p:sp>
      <p:sp>
        <p:nvSpPr>
          <p:cNvPr id="5" name="TextBox 4"/>
          <p:cNvSpPr txBox="1">
            <a:spLocks/>
          </p:cNvSpPr>
          <p:nvPr/>
        </p:nvSpPr>
        <p:spPr>
          <a:xfrm>
            <a:off x="132262" y="2631345"/>
            <a:ext cx="2336619" cy="577081"/>
          </a:xfrm>
          <a:prstGeom prst="rect">
            <a:avLst/>
          </a:prstGeom>
          <a:noFill/>
        </p:spPr>
        <p:txBody>
          <a:bodyPr wrap="square" rtlCol="0">
            <a:spAutoFit/>
          </a:bodyPr>
          <a:lstStyle/>
          <a:p>
            <a:r>
              <a:rPr lang="en-US" sz="1050" dirty="0"/>
              <a:t>The print command instructs the computer to print whatever is in the parentheses to the screen</a:t>
            </a:r>
          </a:p>
        </p:txBody>
      </p:sp>
      <p:sp>
        <p:nvSpPr>
          <p:cNvPr id="6" name="TextBox 5"/>
          <p:cNvSpPr txBox="1">
            <a:spLocks/>
          </p:cNvSpPr>
          <p:nvPr/>
        </p:nvSpPr>
        <p:spPr>
          <a:xfrm>
            <a:off x="4273187" y="2631345"/>
            <a:ext cx="1399359" cy="900246"/>
          </a:xfrm>
          <a:prstGeom prst="rect">
            <a:avLst/>
          </a:prstGeom>
          <a:noFill/>
        </p:spPr>
        <p:txBody>
          <a:bodyPr wrap="square" rtlCol="0">
            <a:spAutoFit/>
          </a:bodyPr>
          <a:lstStyle/>
          <a:p>
            <a:r>
              <a:rPr lang="en-US" sz="1050" dirty="0"/>
              <a:t>For text, the text to print should be in quotation marks, single </a:t>
            </a:r>
            <a:r>
              <a:rPr lang="en-US" sz="1050" dirty="0">
                <a:latin typeface="Consolas" panose="020B0609020204030204" pitchFamily="49" charset="0"/>
              </a:rPr>
              <a:t>''</a:t>
            </a:r>
            <a:r>
              <a:rPr lang="en-US" sz="1050" dirty="0"/>
              <a:t> or double </a:t>
            </a:r>
            <a:r>
              <a:rPr lang="en-US" sz="1050" dirty="0">
                <a:latin typeface="Consolas" panose="020B0609020204030204" pitchFamily="49" charset="0"/>
              </a:rPr>
              <a:t>""</a:t>
            </a:r>
          </a:p>
        </p:txBody>
      </p:sp>
      <p:sp>
        <p:nvSpPr>
          <p:cNvPr id="7" name="Content Placeholder 2"/>
          <p:cNvSpPr txBox="1">
            <a:spLocks/>
          </p:cNvSpPr>
          <p:nvPr/>
        </p:nvSpPr>
        <p:spPr>
          <a:xfrm>
            <a:off x="6324056" y="1074493"/>
            <a:ext cx="2274570" cy="1437663"/>
          </a:xfrm>
          <a:prstGeom prst="rect">
            <a:avLst/>
          </a:prstGeom>
          <a:ln w="25400">
            <a:solidFill>
              <a:schemeClr val="tx1"/>
            </a:solidFill>
          </a:ln>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indent="0">
              <a:buNone/>
            </a:pPr>
            <a:r>
              <a:rPr lang="en-US" sz="2100" b="1" dirty="0"/>
              <a:t>Output</a:t>
            </a:r>
          </a:p>
          <a:p>
            <a:pPr marL="0" indent="0">
              <a:buNone/>
            </a:pPr>
            <a:r>
              <a:rPr lang="en-US" sz="2100" dirty="0">
                <a:latin typeface="Consolas" panose="020B0609020204030204" pitchFamily="49" charset="0"/>
              </a:rPr>
              <a:t>Howdy, World!</a:t>
            </a:r>
            <a:endParaRPr lang="en-US" sz="2100" dirty="0"/>
          </a:p>
          <a:p>
            <a:pPr marL="0" indent="0">
              <a:buNone/>
            </a:pPr>
            <a:r>
              <a:rPr lang="en-US" sz="2100" dirty="0">
                <a:latin typeface="Consolas" panose="020B0609020204030204" pitchFamily="49" charset="0"/>
              </a:rPr>
              <a:t>1</a:t>
            </a:r>
          </a:p>
          <a:p>
            <a:pPr marL="0" indent="0">
              <a:buNone/>
            </a:pPr>
            <a:r>
              <a:rPr lang="en-US" sz="2100" dirty="0">
                <a:latin typeface="Consolas" panose="020B0609020204030204" pitchFamily="49" charset="0"/>
              </a:rPr>
              <a:t> </a:t>
            </a:r>
          </a:p>
          <a:p>
            <a:pPr marL="0" indent="0">
              <a:buNone/>
            </a:pPr>
            <a:endParaRPr lang="en-US" sz="2100" dirty="0"/>
          </a:p>
        </p:txBody>
      </p:sp>
      <p:sp>
        <p:nvSpPr>
          <p:cNvPr id="8" name="TextBox 7"/>
          <p:cNvSpPr txBox="1">
            <a:spLocks/>
          </p:cNvSpPr>
          <p:nvPr/>
        </p:nvSpPr>
        <p:spPr>
          <a:xfrm>
            <a:off x="2468881" y="3808635"/>
            <a:ext cx="1399359" cy="577081"/>
          </a:xfrm>
          <a:prstGeom prst="rect">
            <a:avLst/>
          </a:prstGeom>
          <a:noFill/>
        </p:spPr>
        <p:txBody>
          <a:bodyPr wrap="square" rtlCol="0">
            <a:spAutoFit/>
          </a:bodyPr>
          <a:lstStyle/>
          <a:p>
            <a:r>
              <a:rPr lang="en-US" sz="1050" dirty="0"/>
              <a:t>Numerical values can be placed directly inside</a:t>
            </a:r>
          </a:p>
        </p:txBody>
      </p:sp>
      <p:cxnSp>
        <p:nvCxnSpPr>
          <p:cNvPr id="10" name="Connector: Elbow 9"/>
          <p:cNvCxnSpPr/>
          <p:nvPr/>
        </p:nvCxnSpPr>
        <p:spPr>
          <a:xfrm flipV="1">
            <a:off x="628650" y="1577340"/>
            <a:ext cx="1214846" cy="1054007"/>
          </a:xfrm>
          <a:prstGeom prst="bentConnector3">
            <a:avLst>
              <a:gd name="adj1" fmla="val 50000"/>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4572000" y="1748790"/>
            <a:ext cx="1" cy="88255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870563" y="2434591"/>
            <a:ext cx="0" cy="127852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CFFFFF5-F9D2-4160-8198-055CA671B639}"/>
              </a:ext>
            </a:extLst>
          </p:cNvPr>
          <p:cNvSpPr>
            <a:spLocks noGrp="1"/>
          </p:cNvSpPr>
          <p:nvPr>
            <p:ph type="sldNum" sz="quarter" idx="12"/>
          </p:nvPr>
        </p:nvSpPr>
        <p:spPr/>
        <p:txBody>
          <a:bodyPr/>
          <a:lstStyle/>
          <a:p>
            <a:fld id="{5EDC6461-AA29-4E33-99C6-DDF1643DF51F}" type="slidenum">
              <a:rPr lang="en-US" smtClean="0">
                <a:uFillTx/>
              </a:rPr>
              <a:t>35</a:t>
            </a:fld>
            <a:endParaRPr lang="en-US">
              <a:uFillTx/>
            </a:endParaRPr>
          </a:p>
        </p:txBody>
      </p:sp>
    </p:spTree>
    <p:extLst>
      <p:ext uri="{BB962C8B-B14F-4D97-AF65-F5344CB8AC3E}">
        <p14:creationId xmlns:p14="http://schemas.microsoft.com/office/powerpoint/2010/main" val="42840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Printing</a:t>
            </a:r>
          </a:p>
        </p:txBody>
      </p:sp>
      <p:sp>
        <p:nvSpPr>
          <p:cNvPr id="3" name="Content Placeholder 2"/>
          <p:cNvSpPr>
            <a:spLocks noGrp="1"/>
          </p:cNvSpPr>
          <p:nvPr>
            <p:ph idx="1"/>
          </p:nvPr>
        </p:nvSpPr>
        <p:spPr/>
        <p:txBody>
          <a:bodyPr/>
          <a:lstStyle/>
          <a:p>
            <a:r>
              <a:rPr lang="en-US" dirty="0">
                <a:uFillTx/>
              </a:rPr>
              <a:t>Each print statement will print one value on one line</a:t>
            </a:r>
          </a:p>
          <a:p>
            <a:endParaRPr lang="en-US" dirty="0">
              <a:uFillTx/>
            </a:endParaRPr>
          </a:p>
          <a:p>
            <a:r>
              <a:rPr lang="en-US" dirty="0">
                <a:uFillTx/>
              </a:rPr>
              <a:t>We can put multiple print statements into one program</a:t>
            </a:r>
          </a:p>
          <a:p>
            <a:endParaRPr lang="en-US" dirty="0">
              <a:uFillTx/>
            </a:endParaRPr>
          </a:p>
          <a:p>
            <a:r>
              <a:rPr lang="en-US" dirty="0">
                <a:uFillTx/>
              </a:rPr>
              <a:t>We’ll see more about how to use print statements later in the course</a:t>
            </a:r>
          </a:p>
          <a:p>
            <a:pPr lvl="1"/>
            <a:r>
              <a:rPr lang="en-US" dirty="0">
                <a:uFillTx/>
              </a:rPr>
              <a:t>But, feel free to experiment, or learn on your own!</a:t>
            </a:r>
          </a:p>
          <a:p>
            <a:pPr lvl="1"/>
            <a:endParaRPr lang="en-US" dirty="0">
              <a:uFillTx/>
            </a:endParaRPr>
          </a:p>
          <a:p>
            <a:r>
              <a:rPr lang="en-US" sz="1350" dirty="0"/>
              <a:t>Note: “print” is a generic term for “display” (usually to the screen), in contexts like this. It does not mean “print on paper using a printer.”</a:t>
            </a:r>
          </a:p>
        </p:txBody>
      </p:sp>
      <p:sp>
        <p:nvSpPr>
          <p:cNvPr id="4" name="Slide Number Placeholder 3">
            <a:extLst>
              <a:ext uri="{FF2B5EF4-FFF2-40B4-BE49-F238E27FC236}">
                <a16:creationId xmlns:a16="http://schemas.microsoft.com/office/drawing/2014/main" id="{3E392D3C-7E4E-4E48-AF20-98972E74A168}"/>
              </a:ext>
            </a:extLst>
          </p:cNvPr>
          <p:cNvSpPr>
            <a:spLocks noGrp="1"/>
          </p:cNvSpPr>
          <p:nvPr>
            <p:ph type="sldNum" sz="quarter" idx="12"/>
          </p:nvPr>
        </p:nvSpPr>
        <p:spPr/>
        <p:txBody>
          <a:bodyPr/>
          <a:lstStyle/>
          <a:p>
            <a:fld id="{5EDC6461-AA29-4E33-99C6-DDF1643DF51F}" type="slidenum">
              <a:rPr lang="en-US" smtClean="0">
                <a:uFillTx/>
              </a:rPr>
              <a:t>36</a:t>
            </a:fld>
            <a:endParaRPr lang="en-US">
              <a:uFillTx/>
            </a:endParaRPr>
          </a:p>
        </p:txBody>
      </p:sp>
    </p:spTree>
    <p:extLst>
      <p:ext uri="{BB962C8B-B14F-4D97-AF65-F5344CB8AC3E}">
        <p14:creationId xmlns:p14="http://schemas.microsoft.com/office/powerpoint/2010/main" val="2244628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Mathematical Calculations</a:t>
            </a:r>
          </a:p>
        </p:txBody>
      </p:sp>
      <p:sp>
        <p:nvSpPr>
          <p:cNvPr id="3" name="Content Placeholder 2"/>
          <p:cNvSpPr>
            <a:spLocks noGrp="1"/>
          </p:cNvSpPr>
          <p:nvPr>
            <p:ph idx="1"/>
          </p:nvPr>
        </p:nvSpPr>
        <p:spPr>
          <a:xfrm>
            <a:off x="628650" y="1369219"/>
            <a:ext cx="7886700" cy="3431381"/>
          </a:xfrm>
        </p:spPr>
        <p:txBody>
          <a:bodyPr>
            <a:normAutofit fontScale="77500" lnSpcReduction="20000"/>
          </a:bodyPr>
          <a:lstStyle/>
          <a:p>
            <a:r>
              <a:rPr lang="en-US" dirty="0">
                <a:uFillTx/>
              </a:rPr>
              <a:t>Mathematical computations are one of the most common things we’ll do in this class</a:t>
            </a:r>
          </a:p>
          <a:p>
            <a:pPr lvl="1"/>
            <a:r>
              <a:rPr lang="en-US" dirty="0">
                <a:uFillTx/>
              </a:rPr>
              <a:t>And are a core part of almost all computer programs</a:t>
            </a:r>
          </a:p>
          <a:p>
            <a:r>
              <a:rPr lang="en-US" dirty="0">
                <a:uFillTx/>
              </a:rPr>
              <a:t>Python has support for the basic arithmetic operations</a:t>
            </a:r>
          </a:p>
          <a:p>
            <a:pPr lvl="1"/>
            <a:r>
              <a:rPr lang="en-US" dirty="0">
                <a:uFillTx/>
                <a:latin typeface="Consolas" panose="020B0609020204030204" pitchFamily="49" charset="0"/>
              </a:rPr>
              <a:t>+</a:t>
            </a:r>
            <a:r>
              <a:rPr lang="en-US" dirty="0">
                <a:uFillTx/>
              </a:rPr>
              <a:t>	Addition</a:t>
            </a:r>
          </a:p>
          <a:p>
            <a:pPr lvl="1"/>
            <a:r>
              <a:rPr lang="en-US" dirty="0">
                <a:uFillTx/>
                <a:latin typeface="Consolas" panose="020B0609020204030204" pitchFamily="49" charset="0"/>
              </a:rPr>
              <a:t>-</a:t>
            </a:r>
            <a:r>
              <a:rPr lang="en-US" dirty="0">
                <a:uFillTx/>
              </a:rPr>
              <a:t> Subtraction</a:t>
            </a:r>
          </a:p>
          <a:p>
            <a:pPr lvl="1"/>
            <a:r>
              <a:rPr lang="en-US" dirty="0">
                <a:uFillTx/>
                <a:latin typeface="Consolas" panose="020B0609020204030204" pitchFamily="49" charset="0"/>
              </a:rPr>
              <a:t>*</a:t>
            </a:r>
            <a:r>
              <a:rPr lang="en-US" dirty="0">
                <a:uFillTx/>
              </a:rPr>
              <a:t> Multiplication</a:t>
            </a:r>
          </a:p>
          <a:p>
            <a:pPr lvl="1"/>
            <a:r>
              <a:rPr lang="en-US" dirty="0">
                <a:uFillTx/>
                <a:latin typeface="Consolas" panose="020B0609020204030204" pitchFamily="49" charset="0"/>
              </a:rPr>
              <a:t>/</a:t>
            </a:r>
            <a:r>
              <a:rPr lang="en-US" dirty="0">
                <a:uFillTx/>
              </a:rPr>
              <a:t> Division</a:t>
            </a:r>
          </a:p>
          <a:p>
            <a:r>
              <a:rPr lang="en-US" dirty="0">
                <a:uFillTx/>
              </a:rPr>
              <a:t>Order of operations is enforced</a:t>
            </a:r>
          </a:p>
          <a:p>
            <a:pPr lvl="1"/>
            <a:r>
              <a:rPr lang="en-US" dirty="0">
                <a:uFillTx/>
              </a:rPr>
              <a:t>So, </a:t>
            </a:r>
            <a:r>
              <a:rPr lang="en-US" dirty="0">
                <a:uFillTx/>
                <a:latin typeface="Consolas" panose="020B0609020204030204" pitchFamily="49" charset="0"/>
              </a:rPr>
              <a:t>2 + 3 * 4 = 14</a:t>
            </a:r>
          </a:p>
          <a:p>
            <a:r>
              <a:rPr lang="en-US" dirty="0">
                <a:uFillTx/>
              </a:rPr>
              <a:t>Parentheses are also enforced</a:t>
            </a:r>
          </a:p>
          <a:p>
            <a:pPr lvl="1"/>
            <a:r>
              <a:rPr lang="en-US" dirty="0">
                <a:uFillTx/>
              </a:rPr>
              <a:t>So, </a:t>
            </a:r>
            <a:r>
              <a:rPr lang="en-US" dirty="0">
                <a:uFillTx/>
                <a:latin typeface="Consolas" panose="020B0609020204030204" pitchFamily="49" charset="0"/>
              </a:rPr>
              <a:t>(2 + 3) * 4 = 20</a:t>
            </a:r>
          </a:p>
        </p:txBody>
      </p:sp>
      <p:sp>
        <p:nvSpPr>
          <p:cNvPr id="4" name="Slide Number Placeholder 3">
            <a:extLst>
              <a:ext uri="{FF2B5EF4-FFF2-40B4-BE49-F238E27FC236}">
                <a16:creationId xmlns:a16="http://schemas.microsoft.com/office/drawing/2014/main" id="{8CB760F7-1B4A-4806-9F21-924EAFA9CBAB}"/>
              </a:ext>
            </a:extLst>
          </p:cNvPr>
          <p:cNvSpPr>
            <a:spLocks noGrp="1"/>
          </p:cNvSpPr>
          <p:nvPr>
            <p:ph type="sldNum" sz="quarter" idx="12"/>
          </p:nvPr>
        </p:nvSpPr>
        <p:spPr/>
        <p:txBody>
          <a:bodyPr/>
          <a:lstStyle/>
          <a:p>
            <a:fld id="{5EDC6461-AA29-4E33-99C6-DDF1643DF51F}" type="slidenum">
              <a:rPr lang="en-US" smtClean="0">
                <a:uFillTx/>
              </a:rPr>
              <a:t>37</a:t>
            </a:fld>
            <a:endParaRPr lang="en-US">
              <a:uFillTx/>
            </a:endParaRPr>
          </a:p>
        </p:txBody>
      </p:sp>
    </p:spTree>
    <p:extLst>
      <p:ext uri="{BB962C8B-B14F-4D97-AF65-F5344CB8AC3E}">
        <p14:creationId xmlns:p14="http://schemas.microsoft.com/office/powerpoint/2010/main" val="8464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More Mathematical operations (built in)</a:t>
            </a:r>
          </a:p>
        </p:txBody>
      </p:sp>
      <p:sp>
        <p:nvSpPr>
          <p:cNvPr id="3" name="Content Placeholder 2"/>
          <p:cNvSpPr>
            <a:spLocks noGrp="1"/>
          </p:cNvSpPr>
          <p:nvPr>
            <p:ph idx="1"/>
          </p:nvPr>
        </p:nvSpPr>
        <p:spPr/>
        <p:txBody>
          <a:bodyPr/>
          <a:lstStyle/>
          <a:p>
            <a:r>
              <a:rPr lang="en-US" dirty="0">
                <a:uFillTx/>
              </a:rPr>
              <a:t>Power: </a:t>
            </a:r>
            <a:r>
              <a:rPr lang="en-US" dirty="0">
                <a:uFillTx/>
                <a:latin typeface="Consolas" panose="020B0609020204030204" pitchFamily="49" charset="0"/>
              </a:rPr>
              <a:t>**</a:t>
            </a:r>
          </a:p>
          <a:p>
            <a:pPr lvl="1"/>
            <a:r>
              <a:rPr lang="en-US" dirty="0">
                <a:uFillTx/>
                <a:latin typeface="Consolas" panose="020B0609020204030204" pitchFamily="49" charset="0"/>
              </a:rPr>
              <a:t>2 ** 10 = 1024</a:t>
            </a:r>
          </a:p>
          <a:p>
            <a:r>
              <a:rPr lang="en-US" dirty="0">
                <a:uFillTx/>
              </a:rPr>
              <a:t>Integer Division (division without remainder): </a:t>
            </a:r>
            <a:r>
              <a:rPr lang="en-US" dirty="0">
                <a:uFillTx/>
                <a:latin typeface="Consolas" panose="020B0609020204030204" pitchFamily="49" charset="0"/>
              </a:rPr>
              <a:t>//</a:t>
            </a:r>
          </a:p>
          <a:p>
            <a:pPr lvl="1"/>
            <a:r>
              <a:rPr lang="en-US" dirty="0">
                <a:uFillTx/>
                <a:latin typeface="Consolas" panose="020B0609020204030204" pitchFamily="49" charset="0"/>
              </a:rPr>
              <a:t>7 // 3 = 2</a:t>
            </a:r>
          </a:p>
          <a:p>
            <a:r>
              <a:rPr lang="en-US" dirty="0">
                <a:uFillTx/>
              </a:rPr>
              <a:t>Modulus (remainder from division): </a:t>
            </a:r>
            <a:r>
              <a:rPr lang="en-US" dirty="0">
                <a:uFillTx/>
                <a:latin typeface="Consolas" panose="020B0609020204030204" pitchFamily="49" charset="0"/>
              </a:rPr>
              <a:t>%</a:t>
            </a:r>
          </a:p>
          <a:p>
            <a:pPr lvl="1"/>
            <a:r>
              <a:rPr lang="en-US" dirty="0">
                <a:uFillTx/>
                <a:latin typeface="Consolas" panose="020B0609020204030204" pitchFamily="49" charset="0"/>
              </a:rPr>
              <a:t>7 % 3 = 1</a:t>
            </a:r>
          </a:p>
          <a:p>
            <a:pPr lvl="1"/>
            <a:r>
              <a:rPr lang="en-US" dirty="0">
                <a:uFillTx/>
                <a:latin typeface="Consolas" panose="020B0609020204030204" pitchFamily="49" charset="0"/>
              </a:rPr>
              <a:t>100 % 10 = 0</a:t>
            </a:r>
          </a:p>
        </p:txBody>
      </p:sp>
      <p:sp>
        <p:nvSpPr>
          <p:cNvPr id="4" name="Slide Number Placeholder 3">
            <a:extLst>
              <a:ext uri="{FF2B5EF4-FFF2-40B4-BE49-F238E27FC236}">
                <a16:creationId xmlns:a16="http://schemas.microsoft.com/office/drawing/2014/main" id="{6BD2296A-8C3D-441F-91D5-30004B528883}"/>
              </a:ext>
            </a:extLst>
          </p:cNvPr>
          <p:cNvSpPr>
            <a:spLocks noGrp="1"/>
          </p:cNvSpPr>
          <p:nvPr>
            <p:ph type="sldNum" sz="quarter" idx="12"/>
          </p:nvPr>
        </p:nvSpPr>
        <p:spPr/>
        <p:txBody>
          <a:bodyPr/>
          <a:lstStyle/>
          <a:p>
            <a:fld id="{5EDC6461-AA29-4E33-99C6-DDF1643DF51F}" type="slidenum">
              <a:rPr lang="en-US" smtClean="0">
                <a:uFillTx/>
              </a:rPr>
              <a:t>38</a:t>
            </a:fld>
            <a:endParaRPr lang="en-US">
              <a:uFillTx/>
            </a:endParaRPr>
          </a:p>
        </p:txBody>
      </p:sp>
    </p:spTree>
    <p:extLst>
      <p:ext uri="{BB962C8B-B14F-4D97-AF65-F5344CB8AC3E}">
        <p14:creationId xmlns:p14="http://schemas.microsoft.com/office/powerpoint/2010/main" val="2608057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More mathematical functions</a:t>
            </a:r>
          </a:p>
        </p:txBody>
      </p:sp>
      <p:sp>
        <p:nvSpPr>
          <p:cNvPr id="3" name="Content Placeholder 2"/>
          <p:cNvSpPr>
            <a:spLocks noGrp="1"/>
          </p:cNvSpPr>
          <p:nvPr>
            <p:ph idx="1"/>
          </p:nvPr>
        </p:nvSpPr>
        <p:spPr/>
        <p:txBody>
          <a:bodyPr/>
          <a:lstStyle/>
          <a:p>
            <a:r>
              <a:rPr lang="en-US" dirty="0">
                <a:uFillTx/>
              </a:rPr>
              <a:t>We will add one line to our programs to give us access to additional mathematical functions</a:t>
            </a:r>
          </a:p>
          <a:p>
            <a:pPr lvl="1"/>
            <a:r>
              <a:rPr lang="en-US" dirty="0">
                <a:uFillTx/>
              </a:rPr>
              <a:t>We’ll see exactly what this is doing later on</a:t>
            </a:r>
          </a:p>
          <a:p>
            <a:r>
              <a:rPr lang="en-US" dirty="0">
                <a:uFillTx/>
              </a:rPr>
              <a:t>For now, put the following line at the top of your program:</a:t>
            </a:r>
          </a:p>
          <a:p>
            <a:pPr marL="0" indent="0">
              <a:buNone/>
            </a:pPr>
            <a:r>
              <a:rPr lang="en-US" dirty="0">
                <a:uFillTx/>
              </a:rPr>
              <a:t>		</a:t>
            </a:r>
            <a:r>
              <a:rPr lang="en-US" dirty="0">
                <a:uFillTx/>
                <a:latin typeface="Consolas" panose="020B0609020204030204" pitchFamily="49" charset="0"/>
              </a:rPr>
              <a:t>from math import *</a:t>
            </a:r>
          </a:p>
          <a:p>
            <a:endParaRPr lang="en-US" dirty="0">
              <a:uFillTx/>
            </a:endParaRPr>
          </a:p>
          <a:p>
            <a:r>
              <a:rPr lang="en-US" dirty="0">
                <a:uFillTx/>
              </a:rPr>
              <a:t>Mathematical functions will have a name and parentheses that enclose the value to take the function of</a:t>
            </a:r>
          </a:p>
          <a:p>
            <a:pPr lvl="1"/>
            <a:r>
              <a:rPr lang="en-US" dirty="0">
                <a:uFillTx/>
              </a:rPr>
              <a:t>e.g. </a:t>
            </a:r>
            <a:r>
              <a:rPr lang="en-US" dirty="0">
                <a:uFillTx/>
                <a:latin typeface="Consolas" panose="020B0609020204030204" pitchFamily="49" charset="0"/>
              </a:rPr>
              <a:t>cos(0)</a:t>
            </a:r>
            <a:r>
              <a:rPr lang="en-US" dirty="0">
                <a:uFillTx/>
              </a:rPr>
              <a:t> is the cosine of 0</a:t>
            </a:r>
          </a:p>
        </p:txBody>
      </p:sp>
      <p:sp>
        <p:nvSpPr>
          <p:cNvPr id="4" name="Slide Number Placeholder 3">
            <a:extLst>
              <a:ext uri="{FF2B5EF4-FFF2-40B4-BE49-F238E27FC236}">
                <a16:creationId xmlns:a16="http://schemas.microsoft.com/office/drawing/2014/main" id="{98E708FA-6F7F-4556-9243-B48B4CEA1606}"/>
              </a:ext>
            </a:extLst>
          </p:cNvPr>
          <p:cNvSpPr>
            <a:spLocks noGrp="1"/>
          </p:cNvSpPr>
          <p:nvPr>
            <p:ph type="sldNum" sz="quarter" idx="12"/>
          </p:nvPr>
        </p:nvSpPr>
        <p:spPr/>
        <p:txBody>
          <a:bodyPr/>
          <a:lstStyle/>
          <a:p>
            <a:fld id="{5EDC6461-AA29-4E33-99C6-DDF1643DF51F}" type="slidenum">
              <a:rPr lang="en-US" smtClean="0">
                <a:uFillTx/>
              </a:rPr>
              <a:t>39</a:t>
            </a:fld>
            <a:endParaRPr lang="en-US">
              <a:uFillTx/>
            </a:endParaRPr>
          </a:p>
        </p:txBody>
      </p:sp>
    </p:spTree>
    <p:extLst>
      <p:ext uri="{BB962C8B-B14F-4D97-AF65-F5344CB8AC3E}">
        <p14:creationId xmlns:p14="http://schemas.microsoft.com/office/powerpoint/2010/main" val="124909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I Am Here...Me...the Professor</a:t>
            </a:r>
            <a:endParaRPr dirty="0"/>
          </a:p>
        </p:txBody>
      </p:sp>
      <p:sp>
        <p:nvSpPr>
          <p:cNvPr id="68" name="Google Shape;68;p10"/>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marL="387350" indent="-342900">
              <a:lnSpc>
                <a:spcPct val="150000"/>
              </a:lnSpc>
              <a:buSzPts val="2900"/>
            </a:pPr>
            <a:r>
              <a:rPr lang="en" sz="2000" dirty="0"/>
              <a:t>What is a Professor of Practice? </a:t>
            </a:r>
            <a:r>
              <a:rPr lang="en" sz="1050" i="1" dirty="0"/>
              <a:t>(</a:t>
            </a:r>
            <a:r>
              <a:rPr lang="en-US" sz="1050" i="1" dirty="0"/>
              <a:t>not telling you about engineering but teach you engineering) </a:t>
            </a:r>
            <a:r>
              <a:rPr lang="en" sz="1050" i="1" dirty="0"/>
              <a:t> </a:t>
            </a:r>
            <a:r>
              <a:rPr lang="en-US" sz="2000" dirty="0">
                <a:hlinkClick r:id="rId3"/>
              </a:rPr>
              <a:t>https://engineering.tamu.edu/academics/professors-of-practice.html</a:t>
            </a:r>
            <a:endParaRPr sz="2000" dirty="0"/>
          </a:p>
          <a:p>
            <a:pPr marL="387350" indent="-342900">
              <a:lnSpc>
                <a:spcPct val="150000"/>
              </a:lnSpc>
              <a:buSzPts val="2900"/>
            </a:pPr>
            <a:r>
              <a:rPr lang="en" sz="2000" dirty="0"/>
              <a:t>Why the Engineering Academy?</a:t>
            </a:r>
            <a:endParaRPr sz="2000" dirty="0"/>
          </a:p>
          <a:p>
            <a:pPr marL="387350" indent="-342900">
              <a:lnSpc>
                <a:spcPct val="150000"/>
              </a:lnSpc>
              <a:buSzPts val="2900"/>
            </a:pPr>
            <a:r>
              <a:rPr lang="en" sz="2000" dirty="0"/>
              <a:t>Why Engineering? </a:t>
            </a:r>
            <a:r>
              <a:rPr lang="en-US" sz="2000" dirty="0">
                <a:hlinkClick r:id="rId4"/>
              </a:rPr>
              <a:t>http://www.60x30tx.com/</a:t>
            </a:r>
            <a:endParaRPr lang="en-US" sz="2000" dirty="0"/>
          </a:p>
          <a:p>
            <a:pPr marL="387350" indent="-342900">
              <a:lnSpc>
                <a:spcPct val="150000"/>
              </a:lnSpc>
              <a:buSzPts val="2900"/>
            </a:pPr>
            <a:r>
              <a:rPr lang="en" sz="2000" dirty="0"/>
              <a:t>Why Texas A&amp;M </a:t>
            </a:r>
            <a:r>
              <a:rPr lang="en-US" sz="2000" dirty="0"/>
              <a:t>University</a:t>
            </a:r>
            <a:r>
              <a:rPr lang="en" sz="2000" dirty="0"/>
              <a:t>? </a:t>
            </a:r>
            <a:r>
              <a:rPr lang="en-US" sz="2000" dirty="0">
                <a:hlinkClick r:id="rId5"/>
              </a:rPr>
              <a:t>https://www.tamu.edu/admissions/index.html#freshmen</a:t>
            </a:r>
            <a:endParaRPr lang="en-US" sz="2000" dirty="0"/>
          </a:p>
          <a:p>
            <a:pPr lvl="0" indent="-412750">
              <a:buSzPts val="2900"/>
              <a:buChar char="➢"/>
            </a:pPr>
            <a:endParaRPr sz="2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Common mathematical functions</a:t>
            </a:r>
          </a:p>
        </p:txBody>
      </p:sp>
      <p:sp>
        <p:nvSpPr>
          <p:cNvPr id="3" name="Content Placeholder 2"/>
          <p:cNvSpPr>
            <a:spLocks noGrp="1"/>
          </p:cNvSpPr>
          <p:nvPr>
            <p:ph idx="1"/>
          </p:nvPr>
        </p:nvSpPr>
        <p:spPr>
          <a:xfrm>
            <a:off x="628650" y="1369219"/>
            <a:ext cx="7886700" cy="3500438"/>
          </a:xfrm>
        </p:spPr>
        <p:txBody>
          <a:bodyPr>
            <a:normAutofit fontScale="92500" lnSpcReduction="20000"/>
          </a:bodyPr>
          <a:lstStyle/>
          <a:p>
            <a:r>
              <a:rPr lang="en-US" dirty="0">
                <a:uFillTx/>
              </a:rPr>
              <a:t>Remember to start program with: </a:t>
            </a:r>
            <a:r>
              <a:rPr lang="en-US" dirty="0">
                <a:uFillTx/>
                <a:latin typeface="Consolas" panose="020B0609020204030204" pitchFamily="49" charset="0"/>
              </a:rPr>
              <a:t>from math import *</a:t>
            </a:r>
          </a:p>
          <a:p>
            <a:endParaRPr lang="en-US" dirty="0">
              <a:uFillTx/>
            </a:endParaRPr>
          </a:p>
          <a:p>
            <a:r>
              <a:rPr lang="en-US" dirty="0">
                <a:uFillTx/>
                <a:latin typeface="Consolas" panose="020B0609020204030204" pitchFamily="49" charset="0"/>
              </a:rPr>
              <a:t>sqrt(x)</a:t>
            </a:r>
            <a:r>
              <a:rPr lang="en-US" dirty="0">
                <a:uFillTx/>
              </a:rPr>
              <a:t> square root of x</a:t>
            </a:r>
          </a:p>
          <a:p>
            <a:r>
              <a:rPr lang="en-US" dirty="0">
                <a:uFillTx/>
                <a:latin typeface="Consolas" panose="020B0609020204030204" pitchFamily="49" charset="0"/>
              </a:rPr>
              <a:t>cos(x)</a:t>
            </a:r>
            <a:r>
              <a:rPr lang="en-US" dirty="0">
                <a:uFillTx/>
              </a:rPr>
              <a:t>, </a:t>
            </a:r>
            <a:r>
              <a:rPr lang="en-US" dirty="0">
                <a:uFillTx/>
                <a:latin typeface="Consolas" panose="020B0609020204030204" pitchFamily="49" charset="0"/>
              </a:rPr>
              <a:t>sin(x)</a:t>
            </a:r>
            <a:r>
              <a:rPr lang="en-US" dirty="0">
                <a:uFillTx/>
              </a:rPr>
              <a:t>, </a:t>
            </a:r>
            <a:r>
              <a:rPr lang="en-US" dirty="0">
                <a:uFillTx/>
                <a:latin typeface="Consolas" panose="020B0609020204030204" pitchFamily="49" charset="0"/>
              </a:rPr>
              <a:t>tan(x)</a:t>
            </a:r>
            <a:r>
              <a:rPr lang="en-US" dirty="0">
                <a:uFillTx/>
              </a:rPr>
              <a:t> trigonometric functions</a:t>
            </a:r>
          </a:p>
          <a:p>
            <a:r>
              <a:rPr lang="en-US" dirty="0" err="1">
                <a:uFillTx/>
                <a:latin typeface="Consolas" panose="020B0609020204030204" pitchFamily="49" charset="0"/>
              </a:rPr>
              <a:t>acos</a:t>
            </a:r>
            <a:r>
              <a:rPr lang="en-US" dirty="0">
                <a:uFillTx/>
                <a:latin typeface="Consolas" panose="020B0609020204030204" pitchFamily="49" charset="0"/>
              </a:rPr>
              <a:t>(x)</a:t>
            </a:r>
            <a:r>
              <a:rPr lang="en-US" dirty="0">
                <a:uFillTx/>
              </a:rPr>
              <a:t>, </a:t>
            </a:r>
            <a:r>
              <a:rPr lang="en-US" dirty="0" err="1">
                <a:uFillTx/>
                <a:latin typeface="Consolas" panose="020B0609020204030204" pitchFamily="49" charset="0"/>
              </a:rPr>
              <a:t>asin</a:t>
            </a:r>
            <a:r>
              <a:rPr lang="en-US" dirty="0">
                <a:uFillTx/>
                <a:latin typeface="Consolas" panose="020B0609020204030204" pitchFamily="49" charset="0"/>
              </a:rPr>
              <a:t>(x)</a:t>
            </a:r>
            <a:r>
              <a:rPr lang="en-US" dirty="0">
                <a:uFillTx/>
              </a:rPr>
              <a:t>, </a:t>
            </a:r>
            <a:r>
              <a:rPr lang="en-US" dirty="0" err="1">
                <a:uFillTx/>
                <a:latin typeface="Consolas" panose="020B0609020204030204" pitchFamily="49" charset="0"/>
              </a:rPr>
              <a:t>atan</a:t>
            </a:r>
            <a:r>
              <a:rPr lang="en-US" dirty="0">
                <a:uFillTx/>
                <a:latin typeface="Consolas" panose="020B0609020204030204" pitchFamily="49" charset="0"/>
              </a:rPr>
              <a:t>(x)</a:t>
            </a:r>
            <a:r>
              <a:rPr lang="en-US" dirty="0">
                <a:uFillTx/>
              </a:rPr>
              <a:t> inverse trigonometric </a:t>
            </a:r>
            <a:r>
              <a:rPr lang="en-US" dirty="0" err="1">
                <a:uFillTx/>
              </a:rPr>
              <a:t>fucntions</a:t>
            </a:r>
            <a:endParaRPr lang="en-US" dirty="0">
              <a:uFillTx/>
            </a:endParaRPr>
          </a:p>
          <a:p>
            <a:r>
              <a:rPr lang="en-US" dirty="0">
                <a:uFillTx/>
                <a:latin typeface="Consolas" panose="020B0609020204030204" pitchFamily="49" charset="0"/>
              </a:rPr>
              <a:t>log(x)</a:t>
            </a:r>
            <a:r>
              <a:rPr lang="en-US" dirty="0">
                <a:uFillTx/>
              </a:rPr>
              <a:t>, </a:t>
            </a:r>
            <a:r>
              <a:rPr lang="en-US" dirty="0">
                <a:uFillTx/>
                <a:latin typeface="Consolas" panose="020B0609020204030204" pitchFamily="49" charset="0"/>
              </a:rPr>
              <a:t>log10(x)</a:t>
            </a:r>
            <a:r>
              <a:rPr lang="en-US" dirty="0">
                <a:uFillTx/>
              </a:rPr>
              <a:t> logarithm, base e (natural) or base 10</a:t>
            </a:r>
          </a:p>
          <a:p>
            <a:r>
              <a:rPr lang="en-US" dirty="0">
                <a:uFillTx/>
                <a:latin typeface="Consolas" panose="020B0609020204030204" pitchFamily="49" charset="0"/>
              </a:rPr>
              <a:t>exp(x)</a:t>
            </a:r>
            <a:r>
              <a:rPr lang="en-US" dirty="0">
                <a:uFillTx/>
              </a:rPr>
              <a:t> or </a:t>
            </a:r>
            <a:r>
              <a:rPr lang="en-US" dirty="0">
                <a:uFillTx/>
                <a:latin typeface="Consolas" panose="020B0609020204030204" pitchFamily="49" charset="0"/>
              </a:rPr>
              <a:t>e**x</a:t>
            </a:r>
            <a:r>
              <a:rPr lang="en-US" dirty="0">
                <a:uFillTx/>
              </a:rPr>
              <a:t> (e is the base for a natural logarithm)</a:t>
            </a:r>
          </a:p>
          <a:p>
            <a:r>
              <a:rPr lang="en-US" dirty="0">
                <a:uFillTx/>
              </a:rPr>
              <a:t>There are many more…</a:t>
            </a:r>
          </a:p>
          <a:p>
            <a:r>
              <a:rPr lang="en-US" dirty="0">
                <a:uFillTx/>
              </a:rPr>
              <a:t>Note: trig functions use </a:t>
            </a:r>
            <a:r>
              <a:rPr lang="en-US" b="1" dirty="0">
                <a:uFillTx/>
              </a:rPr>
              <a:t>radians</a:t>
            </a:r>
            <a:r>
              <a:rPr lang="en-US" dirty="0">
                <a:uFillTx/>
              </a:rPr>
              <a:t>, not degrees</a:t>
            </a:r>
          </a:p>
        </p:txBody>
      </p:sp>
      <p:sp>
        <p:nvSpPr>
          <p:cNvPr id="4" name="Slide Number Placeholder 3">
            <a:extLst>
              <a:ext uri="{FF2B5EF4-FFF2-40B4-BE49-F238E27FC236}">
                <a16:creationId xmlns:a16="http://schemas.microsoft.com/office/drawing/2014/main" id="{9E99783C-9DED-4091-A8EF-BE36824DD0B6}"/>
              </a:ext>
            </a:extLst>
          </p:cNvPr>
          <p:cNvSpPr>
            <a:spLocks noGrp="1"/>
          </p:cNvSpPr>
          <p:nvPr>
            <p:ph type="sldNum" sz="quarter" idx="12"/>
          </p:nvPr>
        </p:nvSpPr>
        <p:spPr/>
        <p:txBody>
          <a:bodyPr/>
          <a:lstStyle/>
          <a:p>
            <a:fld id="{5EDC6461-AA29-4E33-99C6-DDF1643DF51F}" type="slidenum">
              <a:rPr lang="en-US" smtClean="0">
                <a:uFillTx/>
              </a:rPr>
              <a:t>40</a:t>
            </a:fld>
            <a:endParaRPr lang="en-US">
              <a:uFillTx/>
            </a:endParaRPr>
          </a:p>
        </p:txBody>
      </p:sp>
    </p:spTree>
    <p:extLst>
      <p:ext uri="{BB962C8B-B14F-4D97-AF65-F5344CB8AC3E}">
        <p14:creationId xmlns:p14="http://schemas.microsoft.com/office/powerpoint/2010/main" val="4270107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would the following program print?</a:t>
            </a:r>
          </a:p>
        </p:txBody>
      </p:sp>
      <p:sp>
        <p:nvSpPr>
          <p:cNvPr id="3" name="Content Placeholder 2"/>
          <p:cNvSpPr>
            <a:spLocks noGrp="1"/>
          </p:cNvSpPr>
          <p:nvPr>
            <p:ph idx="1"/>
          </p:nvPr>
        </p:nvSpPr>
        <p:spPr>
          <a:xfrm>
            <a:off x="628650" y="1369219"/>
            <a:ext cx="8272262" cy="3263504"/>
          </a:xfrm>
        </p:spPr>
        <p:txBody>
          <a:bodyPr/>
          <a:lstStyle/>
          <a:p>
            <a:pPr marL="0" indent="0">
              <a:buNone/>
            </a:pPr>
            <a:r>
              <a:rPr lang="en-US" dirty="0">
                <a:uFillTx/>
                <a:latin typeface="Consolas" panose="020B0609020204030204" pitchFamily="49" charset="0"/>
              </a:rPr>
              <a:t>from math import *</a:t>
            </a:r>
          </a:p>
          <a:p>
            <a:pPr marL="0" indent="0">
              <a:buNone/>
            </a:pPr>
            <a:r>
              <a:rPr lang="en-US" dirty="0">
                <a:uFillTx/>
                <a:latin typeface="Consolas" panose="020B0609020204030204" pitchFamily="49" charset="0"/>
              </a:rPr>
              <a:t>print("ENGR")</a:t>
            </a:r>
          </a:p>
          <a:p>
            <a:pPr marL="0" indent="0">
              <a:buNone/>
            </a:pPr>
            <a:r>
              <a:rPr lang="en-US" dirty="0">
                <a:uFillTx/>
                <a:latin typeface="Consolas" panose="020B0609020204030204" pitchFamily="49" charset="0"/>
              </a:rPr>
              <a:t>print(((3 ** 3) + 4 * 5) * (sqrt(25) // 2) + (28 % 10))</a:t>
            </a:r>
          </a:p>
          <a:p>
            <a:pPr marL="0" indent="0">
              <a:buNone/>
            </a:pPr>
            <a:endParaRPr lang="en-US" dirty="0">
              <a:latin typeface="Consolas" panose="020B0609020204030204" pitchFamily="49" charset="0"/>
            </a:endParaRPr>
          </a:p>
          <a:p>
            <a:pPr marL="0" indent="0">
              <a:buNone/>
            </a:pPr>
            <a:r>
              <a:rPr lang="en-US" dirty="0"/>
              <a:t>Output:</a:t>
            </a:r>
          </a:p>
          <a:p>
            <a:pPr marL="0" indent="0">
              <a:buNone/>
            </a:pPr>
            <a:r>
              <a:rPr lang="en-US" dirty="0">
                <a:latin typeface="Consolas" panose="020B0609020204030204" pitchFamily="49" charset="0"/>
              </a:rPr>
              <a:t>ENGR</a:t>
            </a:r>
          </a:p>
          <a:p>
            <a:pPr marL="0" indent="0">
              <a:buNone/>
            </a:pPr>
            <a:r>
              <a:rPr lang="en-US" dirty="0">
                <a:latin typeface="Consolas" panose="020B0609020204030204" pitchFamily="49" charset="0"/>
              </a:rPr>
              <a:t>102.0</a:t>
            </a:r>
          </a:p>
        </p:txBody>
      </p:sp>
      <p:sp>
        <p:nvSpPr>
          <p:cNvPr id="4" name="Slide Number Placeholder 3">
            <a:extLst>
              <a:ext uri="{FF2B5EF4-FFF2-40B4-BE49-F238E27FC236}">
                <a16:creationId xmlns:a16="http://schemas.microsoft.com/office/drawing/2014/main" id="{05FD5413-0002-4891-A18D-715330585D19}"/>
              </a:ext>
            </a:extLst>
          </p:cNvPr>
          <p:cNvSpPr>
            <a:spLocks noGrp="1"/>
          </p:cNvSpPr>
          <p:nvPr>
            <p:ph type="sldNum" sz="quarter" idx="12"/>
          </p:nvPr>
        </p:nvSpPr>
        <p:spPr/>
        <p:txBody>
          <a:bodyPr/>
          <a:lstStyle/>
          <a:p>
            <a:fld id="{5EDC6461-AA29-4E33-99C6-DDF1643DF51F}" type="slidenum">
              <a:rPr lang="en-US" smtClean="0">
                <a:uFillTx/>
              </a:rPr>
              <a:t>41</a:t>
            </a:fld>
            <a:endParaRPr lang="en-US">
              <a:uFillTx/>
            </a:endParaRPr>
          </a:p>
        </p:txBody>
      </p:sp>
    </p:spTree>
    <p:extLst>
      <p:ext uri="{BB962C8B-B14F-4D97-AF65-F5344CB8AC3E}">
        <p14:creationId xmlns:p14="http://schemas.microsoft.com/office/powerpoint/2010/main" val="28823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Why?</a:t>
            </a:r>
          </a:p>
        </p:txBody>
      </p:sp>
      <p:sp>
        <p:nvSpPr>
          <p:cNvPr id="3" name="Content Placeholder 2"/>
          <p:cNvSpPr>
            <a:spLocks noGrp="1"/>
          </p:cNvSpPr>
          <p:nvPr>
            <p:ph idx="1"/>
          </p:nvPr>
        </p:nvSpPr>
        <p:spPr/>
        <p:txBody>
          <a:bodyPr/>
          <a:lstStyle/>
          <a:p>
            <a:pPr marL="0" indent="0">
              <a:buNone/>
            </a:pPr>
            <a:r>
              <a:rPr lang="en-US" dirty="0">
                <a:uFillTx/>
                <a:latin typeface="Consolas" panose="020B0609020204030204" pitchFamily="49" charset="0"/>
              </a:rPr>
              <a:t>((3 ** 3) + 4 * 5) * (sqrt(25) // 2) + (28 % 10)</a:t>
            </a:r>
          </a:p>
          <a:p>
            <a:pPr marL="0" indent="0">
              <a:buNone/>
            </a:pPr>
            <a:r>
              <a:rPr lang="en-US" dirty="0">
                <a:uFillTx/>
                <a:latin typeface="Consolas" panose="020B0609020204030204" pitchFamily="49" charset="0"/>
              </a:rPr>
              <a:t>(( 27 )   +  20  ) * (   5     // 2) + (  8  )</a:t>
            </a:r>
          </a:p>
          <a:p>
            <a:pPr marL="0" indent="0">
              <a:buNone/>
            </a:pPr>
            <a:r>
              <a:rPr lang="en-US" dirty="0">
                <a:uFillTx/>
                <a:latin typeface="Consolas" panose="020B0609020204030204" pitchFamily="49" charset="0"/>
              </a:rPr>
              <a:t>(       47       ) * (      2      ) + (  8  )</a:t>
            </a:r>
          </a:p>
          <a:p>
            <a:pPr marL="0" indent="0">
              <a:buNone/>
            </a:pPr>
            <a:r>
              <a:rPr lang="en-US" dirty="0">
                <a:uFillTx/>
                <a:latin typeface="Consolas" panose="020B0609020204030204" pitchFamily="49" charset="0"/>
              </a:rPr>
              <a:t>(               94                 ) + (  8  )</a:t>
            </a:r>
          </a:p>
          <a:p>
            <a:pPr marL="0" indent="0">
              <a:buNone/>
            </a:pPr>
            <a:r>
              <a:rPr lang="en-US" dirty="0">
                <a:uFillTx/>
                <a:latin typeface="Consolas" panose="020B0609020204030204" pitchFamily="49" charset="0"/>
              </a:rPr>
              <a:t>                   102</a:t>
            </a:r>
          </a:p>
          <a:p>
            <a:pPr marL="0" indent="0">
              <a:buNone/>
            </a:pPr>
            <a:endParaRPr lang="en-US" dirty="0">
              <a:uFillTx/>
            </a:endParaRPr>
          </a:p>
          <a:p>
            <a:pPr marL="0" indent="0">
              <a:buNone/>
            </a:pPr>
            <a:r>
              <a:rPr lang="en-US" dirty="0">
                <a:uFillTx/>
              </a:rPr>
              <a:t>Why is 102.0 printed instead of 102?  </a:t>
            </a:r>
          </a:p>
          <a:p>
            <a:pPr marL="0" indent="0">
              <a:buNone/>
            </a:pPr>
            <a:r>
              <a:rPr lang="en-US" dirty="0">
                <a:uFillTx/>
              </a:rPr>
              <a:t>We’ll see in 2 weeks!</a:t>
            </a:r>
          </a:p>
          <a:p>
            <a:pPr marL="0" indent="0">
              <a:buNone/>
            </a:pPr>
            <a:endParaRPr lang="en-US" dirty="0">
              <a:uFillTx/>
              <a:latin typeface="Consolas" panose="020B0609020204030204" pitchFamily="49" charset="0"/>
            </a:endParaRPr>
          </a:p>
        </p:txBody>
      </p:sp>
      <p:sp>
        <p:nvSpPr>
          <p:cNvPr id="4" name="Slide Number Placeholder 3">
            <a:extLst>
              <a:ext uri="{FF2B5EF4-FFF2-40B4-BE49-F238E27FC236}">
                <a16:creationId xmlns:a16="http://schemas.microsoft.com/office/drawing/2014/main" id="{3514CE80-E428-4707-9C57-133E8E95DE9F}"/>
              </a:ext>
            </a:extLst>
          </p:cNvPr>
          <p:cNvSpPr>
            <a:spLocks noGrp="1"/>
          </p:cNvSpPr>
          <p:nvPr>
            <p:ph type="sldNum" sz="quarter" idx="12"/>
          </p:nvPr>
        </p:nvSpPr>
        <p:spPr/>
        <p:txBody>
          <a:bodyPr/>
          <a:lstStyle/>
          <a:p>
            <a:fld id="{5EDC6461-AA29-4E33-99C6-DDF1643DF51F}" type="slidenum">
              <a:rPr lang="en-US" smtClean="0">
                <a:uFillTx/>
              </a:rPr>
              <a:t>42</a:t>
            </a:fld>
            <a:endParaRPr lang="en-US">
              <a:uFillTx/>
            </a:endParaRPr>
          </a:p>
        </p:txBody>
      </p:sp>
    </p:spTree>
    <p:extLst>
      <p:ext uri="{BB962C8B-B14F-4D97-AF65-F5344CB8AC3E}">
        <p14:creationId xmlns:p14="http://schemas.microsoft.com/office/powerpoint/2010/main" val="235696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A comment about comments</a:t>
            </a:r>
          </a:p>
        </p:txBody>
      </p:sp>
      <p:sp>
        <p:nvSpPr>
          <p:cNvPr id="3" name="Content Placeholder 2"/>
          <p:cNvSpPr>
            <a:spLocks noGrp="1"/>
          </p:cNvSpPr>
          <p:nvPr>
            <p:ph idx="1"/>
          </p:nvPr>
        </p:nvSpPr>
        <p:spPr/>
        <p:txBody>
          <a:bodyPr/>
          <a:lstStyle/>
          <a:p>
            <a:r>
              <a:rPr lang="en-US" dirty="0">
                <a:uFillTx/>
              </a:rPr>
              <a:t>Code can also include “comments”</a:t>
            </a:r>
          </a:p>
          <a:p>
            <a:r>
              <a:rPr lang="en-US" dirty="0">
                <a:uFillTx/>
              </a:rPr>
              <a:t>These start with a </a:t>
            </a:r>
            <a:r>
              <a:rPr lang="en-US" dirty="0">
                <a:uFillTx/>
                <a:latin typeface="Consolas" panose="020B0609020204030204" pitchFamily="49" charset="0"/>
              </a:rPr>
              <a:t>#</a:t>
            </a:r>
            <a:r>
              <a:rPr lang="en-US" dirty="0">
                <a:uFillTx/>
              </a:rPr>
              <a:t> character</a:t>
            </a:r>
          </a:p>
          <a:p>
            <a:pPr lvl="1"/>
            <a:r>
              <a:rPr lang="en-US" dirty="0">
                <a:uFillTx/>
              </a:rPr>
              <a:t>Everything on the line after the </a:t>
            </a:r>
            <a:r>
              <a:rPr lang="en-US" dirty="0">
                <a:uFillTx/>
                <a:latin typeface="Consolas" panose="020B0609020204030204" pitchFamily="49" charset="0"/>
              </a:rPr>
              <a:t>#</a:t>
            </a:r>
            <a:r>
              <a:rPr lang="en-US" dirty="0">
                <a:uFillTx/>
              </a:rPr>
              <a:t> is ignored by the computer</a:t>
            </a:r>
          </a:p>
          <a:p>
            <a:r>
              <a:rPr lang="en-US" dirty="0">
                <a:uFillTx/>
              </a:rPr>
              <a:t>Comments are there to help users</a:t>
            </a:r>
          </a:p>
          <a:p>
            <a:pPr lvl="1"/>
            <a:r>
              <a:rPr lang="en-US" dirty="0">
                <a:uFillTx/>
              </a:rPr>
              <a:t>We’ll come back to these in more detail, later</a:t>
            </a:r>
          </a:p>
          <a:p>
            <a:r>
              <a:rPr lang="en-US" dirty="0">
                <a:uFillTx/>
              </a:rPr>
              <a:t>For now, we will use comments to write information at the top of our program, for class purposes</a:t>
            </a:r>
          </a:p>
          <a:p>
            <a:pPr lvl="1"/>
            <a:r>
              <a:rPr lang="en-US" dirty="0">
                <a:uFillTx/>
              </a:rPr>
              <a:t>To record your name, </a:t>
            </a:r>
            <a:r>
              <a:rPr lang="en-US" dirty="0" err="1">
                <a:uFillTx/>
              </a:rPr>
              <a:t>etc</a:t>
            </a:r>
            <a:endParaRPr lang="en-US" dirty="0">
              <a:uFillTx/>
            </a:endParaRPr>
          </a:p>
          <a:p>
            <a:pPr lvl="1"/>
            <a:endParaRPr lang="en-US" dirty="0">
              <a:uFillTx/>
            </a:endParaRPr>
          </a:p>
        </p:txBody>
      </p:sp>
      <p:sp>
        <p:nvSpPr>
          <p:cNvPr id="4" name="Slide Number Placeholder 3">
            <a:extLst>
              <a:ext uri="{FF2B5EF4-FFF2-40B4-BE49-F238E27FC236}">
                <a16:creationId xmlns:a16="http://schemas.microsoft.com/office/drawing/2014/main" id="{CC12E827-E634-443A-9598-6D7D76ACAD5B}"/>
              </a:ext>
            </a:extLst>
          </p:cNvPr>
          <p:cNvSpPr>
            <a:spLocks noGrp="1"/>
          </p:cNvSpPr>
          <p:nvPr>
            <p:ph type="sldNum" sz="quarter" idx="12"/>
          </p:nvPr>
        </p:nvSpPr>
        <p:spPr/>
        <p:txBody>
          <a:bodyPr/>
          <a:lstStyle/>
          <a:p>
            <a:fld id="{5EDC6461-AA29-4E33-99C6-DDF1643DF51F}" type="slidenum">
              <a:rPr lang="en-US" smtClean="0">
                <a:uFillTx/>
              </a:rPr>
              <a:t>43</a:t>
            </a:fld>
            <a:endParaRPr lang="en-US">
              <a:uFillTx/>
            </a:endParaRPr>
          </a:p>
        </p:txBody>
      </p:sp>
    </p:spTree>
    <p:extLst>
      <p:ext uri="{BB962C8B-B14F-4D97-AF65-F5344CB8AC3E}">
        <p14:creationId xmlns:p14="http://schemas.microsoft.com/office/powerpoint/2010/main" val="504261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First week’s activities/goals</a:t>
            </a:r>
          </a:p>
        </p:txBody>
      </p:sp>
      <p:sp>
        <p:nvSpPr>
          <p:cNvPr id="3" name="Content Placeholder 2"/>
          <p:cNvSpPr>
            <a:spLocks noGrp="1"/>
          </p:cNvSpPr>
          <p:nvPr>
            <p:ph idx="1"/>
          </p:nvPr>
        </p:nvSpPr>
        <p:spPr/>
        <p:txBody>
          <a:bodyPr/>
          <a:lstStyle/>
          <a:p>
            <a:r>
              <a:rPr lang="en-US" dirty="0">
                <a:uFillTx/>
              </a:rPr>
              <a:t>Install the Python Compiler</a:t>
            </a:r>
          </a:p>
          <a:p>
            <a:r>
              <a:rPr lang="en-US" dirty="0">
                <a:uFillTx/>
              </a:rPr>
              <a:t>Install the IDE</a:t>
            </a:r>
          </a:p>
          <a:p>
            <a:r>
              <a:rPr lang="en-US" dirty="0">
                <a:uFillTx/>
              </a:rPr>
              <a:t>Write your first “Howdy, World!” program</a:t>
            </a:r>
          </a:p>
          <a:p>
            <a:r>
              <a:rPr lang="en-US" dirty="0">
                <a:uFillTx/>
              </a:rPr>
              <a:t>Practice computing mathematical values</a:t>
            </a:r>
          </a:p>
        </p:txBody>
      </p:sp>
      <p:sp>
        <p:nvSpPr>
          <p:cNvPr id="4" name="Slide Number Placeholder 3">
            <a:extLst>
              <a:ext uri="{FF2B5EF4-FFF2-40B4-BE49-F238E27FC236}">
                <a16:creationId xmlns:a16="http://schemas.microsoft.com/office/drawing/2014/main" id="{E767BF70-16BF-40E9-B114-7375EFE18287}"/>
              </a:ext>
            </a:extLst>
          </p:cNvPr>
          <p:cNvSpPr>
            <a:spLocks noGrp="1"/>
          </p:cNvSpPr>
          <p:nvPr>
            <p:ph type="sldNum" sz="quarter" idx="12"/>
          </p:nvPr>
        </p:nvSpPr>
        <p:spPr/>
        <p:txBody>
          <a:bodyPr/>
          <a:lstStyle/>
          <a:p>
            <a:fld id="{5EDC6461-AA29-4E33-99C6-DDF1643DF51F}" type="slidenum">
              <a:rPr lang="en-US" smtClean="0">
                <a:uFillTx/>
              </a:rPr>
              <a:t>44</a:t>
            </a:fld>
            <a:endParaRPr lang="en-US">
              <a:uFillTx/>
            </a:endParaRPr>
          </a:p>
        </p:txBody>
      </p:sp>
    </p:spTree>
    <p:extLst>
      <p:ext uri="{BB962C8B-B14F-4D97-AF65-F5344CB8AC3E}">
        <p14:creationId xmlns:p14="http://schemas.microsoft.com/office/powerpoint/2010/main" val="3798266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Python Supports</a:t>
            </a:r>
            <a:endParaRPr/>
          </a:p>
        </p:txBody>
      </p:sp>
      <p:sp>
        <p:nvSpPr>
          <p:cNvPr id="351" name="Google Shape;351;p57"/>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u="sng">
                <a:solidFill>
                  <a:schemeClr val="hlink"/>
                </a:solidFill>
                <a:hlinkClick r:id="rId3"/>
              </a:rPr>
              <a:t>Google colabs - Python</a:t>
            </a:r>
            <a:endParaRPr/>
          </a:p>
          <a:p>
            <a:pPr marL="0" lvl="0" indent="0" algn="l" rtl="0">
              <a:spcBef>
                <a:spcPts val="480"/>
              </a:spcBef>
              <a:spcAft>
                <a:spcPts val="0"/>
              </a:spcAft>
              <a:buNone/>
            </a:pPr>
            <a:r>
              <a:rPr lang="en" u="sng">
                <a:solidFill>
                  <a:schemeClr val="hlink"/>
                </a:solidFill>
                <a:hlinkClick r:id="rId4"/>
              </a:rPr>
              <a:t>W3schools - Python</a:t>
            </a:r>
            <a:endParaRPr/>
          </a:p>
          <a:p>
            <a:pPr marL="0" lvl="0" indent="0" algn="l" rtl="0">
              <a:spcBef>
                <a:spcPts val="480"/>
              </a:spcBef>
              <a:spcAft>
                <a:spcPts val="0"/>
              </a:spcAft>
              <a:buNone/>
            </a:pPr>
            <a:r>
              <a:rPr lang="en" u="sng">
                <a:solidFill>
                  <a:schemeClr val="hlink"/>
                </a:solidFill>
                <a:hlinkClick r:id="rId5"/>
              </a:rPr>
              <a:t>Udacity MOOC - Python Intro</a:t>
            </a:r>
            <a:endParaRPr/>
          </a:p>
          <a:p>
            <a:pPr marL="0" lvl="0" indent="0" algn="l" rtl="0">
              <a:spcBef>
                <a:spcPts val="480"/>
              </a:spcBef>
              <a:spcAft>
                <a:spcPts val="0"/>
              </a:spcAft>
              <a:buNone/>
            </a:pPr>
            <a:r>
              <a:rPr lang="en" u="sng">
                <a:solidFill>
                  <a:schemeClr val="hlink"/>
                </a:solidFill>
                <a:hlinkClick r:id="rId6"/>
              </a:rPr>
              <a:t>Linkedin learning - Python with Marini</a:t>
            </a:r>
            <a:endParaRPr/>
          </a:p>
          <a:p>
            <a:pPr marL="0" lvl="0" indent="0" algn="l" rtl="0">
              <a:spcBef>
                <a:spcPts val="480"/>
              </a:spcBef>
              <a:spcAft>
                <a:spcPts val="0"/>
              </a:spcAft>
              <a:buNone/>
            </a:pPr>
            <a:r>
              <a:rPr lang="en" u="sng">
                <a:solidFill>
                  <a:schemeClr val="hlink"/>
                </a:solidFill>
                <a:hlinkClick r:id="rId7"/>
              </a:rPr>
              <a:t>Python.org</a:t>
            </a:r>
            <a:endParaRPr/>
          </a:p>
          <a:p>
            <a:pPr marL="0" lvl="0" indent="0" algn="l" rtl="0">
              <a:spcBef>
                <a:spcPts val="480"/>
              </a:spcBef>
              <a:spcAft>
                <a:spcPts val="0"/>
              </a:spcAft>
              <a:buNone/>
            </a:pPr>
            <a:r>
              <a:rPr lang="en" u="sng">
                <a:solidFill>
                  <a:schemeClr val="hlink"/>
                </a:solidFill>
                <a:hlinkClick r:id="rId8"/>
              </a:rPr>
              <a:t>Pythontutor.com</a:t>
            </a:r>
            <a:endParaRPr/>
          </a:p>
          <a:p>
            <a:pPr marL="0" lvl="0" indent="0" algn="l" rtl="0">
              <a:spcBef>
                <a:spcPts val="480"/>
              </a:spcBef>
              <a:spcAft>
                <a:spcPts val="0"/>
              </a:spcAft>
              <a:buNone/>
            </a:pPr>
            <a:r>
              <a:rPr lang="en" u="sng">
                <a:solidFill>
                  <a:schemeClr val="hlink"/>
                </a:solidFill>
                <a:hlinkClick r:id="rId9"/>
              </a:rPr>
              <a:t>Code academy - Learn Python3</a:t>
            </a:r>
            <a:endParaRPr/>
          </a:p>
        </p:txBody>
      </p:sp>
    </p:spTree>
    <p:extLst>
      <p:ext uri="{BB962C8B-B14F-4D97-AF65-F5344CB8AC3E}">
        <p14:creationId xmlns:p14="http://schemas.microsoft.com/office/powerpoint/2010/main" val="229099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Supports</a:t>
            </a:r>
            <a:endParaRPr/>
          </a:p>
        </p:txBody>
      </p:sp>
      <p:sp>
        <p:nvSpPr>
          <p:cNvPr id="357" name="Google Shape;357;p58"/>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u="sng">
                <a:solidFill>
                  <a:schemeClr val="hlink"/>
                </a:solidFill>
                <a:hlinkClick r:id="rId3"/>
              </a:rPr>
              <a:t>Replit web-based IDE</a:t>
            </a:r>
            <a:endParaRPr/>
          </a:p>
          <a:p>
            <a:pPr marL="0" lvl="0" indent="0" algn="l" rtl="0">
              <a:spcBef>
                <a:spcPts val="480"/>
              </a:spcBef>
              <a:spcAft>
                <a:spcPts val="0"/>
              </a:spcAft>
              <a:buNone/>
            </a:pPr>
            <a:r>
              <a:rPr lang="en" u="sng">
                <a:solidFill>
                  <a:schemeClr val="hlink"/>
                </a:solidFill>
                <a:hlinkClick r:id="rId4"/>
              </a:rPr>
              <a:t>Python course tutorial</a:t>
            </a:r>
            <a:endParaRPr/>
          </a:p>
          <a:p>
            <a:pPr marL="0" lvl="0" indent="0" algn="l" rtl="0">
              <a:spcBef>
                <a:spcPts val="480"/>
              </a:spcBef>
              <a:spcAft>
                <a:spcPts val="0"/>
              </a:spcAft>
              <a:buNone/>
            </a:pPr>
            <a:r>
              <a:rPr lang="en" u="sng">
                <a:solidFill>
                  <a:schemeClr val="hlink"/>
                </a:solidFill>
                <a:hlinkClick r:id="rId5"/>
              </a:rPr>
              <a:t>Python Institute tutorials and certifications</a:t>
            </a:r>
            <a:endParaRPr/>
          </a:p>
          <a:p>
            <a:pPr marL="0" lvl="0" indent="0" algn="l" rtl="0">
              <a:spcBef>
                <a:spcPts val="480"/>
              </a:spcBef>
              <a:spcAft>
                <a:spcPts val="0"/>
              </a:spcAft>
              <a:buNone/>
            </a:pPr>
            <a:r>
              <a:rPr lang="en" u="sng">
                <a:solidFill>
                  <a:schemeClr val="hlink"/>
                </a:solidFill>
                <a:hlinkClick r:id="rId6"/>
              </a:rPr>
              <a:t>Python Example Codes</a:t>
            </a:r>
            <a:endParaRPr/>
          </a:p>
          <a:p>
            <a:pPr marL="0" lvl="0" indent="0" algn="l" rtl="0">
              <a:spcBef>
                <a:spcPts val="480"/>
              </a:spcBef>
              <a:spcAft>
                <a:spcPts val="0"/>
              </a:spcAft>
              <a:buNone/>
            </a:pPr>
            <a:r>
              <a:rPr lang="en" u="sng">
                <a:solidFill>
                  <a:schemeClr val="hlink"/>
                </a:solidFill>
                <a:hlinkClick r:id="rId7"/>
              </a:rPr>
              <a:t>Texas A&amp;M Engineering IT software load (ana/py)</a:t>
            </a:r>
            <a:endParaRPr/>
          </a:p>
          <a:p>
            <a:pPr marL="0" lvl="0" indent="0" algn="l" rtl="0">
              <a:lnSpc>
                <a:spcPct val="115000"/>
              </a:lnSpc>
              <a:spcBef>
                <a:spcPts val="0"/>
              </a:spcBef>
              <a:spcAft>
                <a:spcPts val="0"/>
              </a:spcAft>
              <a:buClr>
                <a:schemeClr val="dk1"/>
              </a:buClr>
              <a:buSzPts val="1100"/>
              <a:buFont typeface="Arial"/>
              <a:buNone/>
            </a:pPr>
            <a:r>
              <a:rPr lang="en" sz="2500" u="sng">
                <a:solidFill>
                  <a:schemeClr val="hlink"/>
                </a:solidFill>
                <a:hlinkClick r:id="rId8"/>
              </a:rPr>
              <a:t>PhET - Physics simulation from U. of Colorado-Boulder</a:t>
            </a:r>
            <a:endParaRPr/>
          </a:p>
          <a:p>
            <a:pPr marL="0" lvl="0" indent="0" algn="l" rtl="0">
              <a:lnSpc>
                <a:spcPct val="115000"/>
              </a:lnSpc>
              <a:spcBef>
                <a:spcPts val="0"/>
              </a:spcBef>
              <a:spcAft>
                <a:spcPts val="0"/>
              </a:spcAft>
              <a:buClr>
                <a:schemeClr val="dk1"/>
              </a:buClr>
              <a:buSzPts val="1100"/>
              <a:buFont typeface="Arial"/>
              <a:buNone/>
            </a:pPr>
            <a:r>
              <a:rPr lang="en" u="sng">
                <a:solidFill>
                  <a:schemeClr val="hlink"/>
                </a:solidFill>
                <a:hlinkClick r:id="rId9"/>
              </a:rPr>
              <a:t>TinkerCad by Autodesk</a:t>
            </a:r>
            <a:endParaRPr/>
          </a:p>
          <a:p>
            <a:pPr marL="0" lvl="0" indent="0" algn="l" rtl="0">
              <a:lnSpc>
                <a:spcPct val="115000"/>
              </a:lnSpc>
              <a:spcBef>
                <a:spcPts val="0"/>
              </a:spcBef>
              <a:spcAft>
                <a:spcPts val="0"/>
              </a:spcAft>
              <a:buClr>
                <a:schemeClr val="dk1"/>
              </a:buClr>
              <a:buSzPts val="1100"/>
              <a:buFont typeface="Arial"/>
              <a:buNone/>
            </a:pPr>
            <a:r>
              <a:rPr lang="en" u="sng">
                <a:solidFill>
                  <a:schemeClr val="hlink"/>
                </a:solidFill>
                <a:hlinkClick r:id="rId10"/>
              </a:rPr>
              <a:t>HyperPhysics - physics concept visualization</a:t>
            </a:r>
            <a:endParaRPr/>
          </a:p>
        </p:txBody>
      </p:sp>
    </p:spTree>
    <p:extLst>
      <p:ext uri="{BB962C8B-B14F-4D97-AF65-F5344CB8AC3E}">
        <p14:creationId xmlns:p14="http://schemas.microsoft.com/office/powerpoint/2010/main" val="300061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College Supports &amp; Info</a:t>
            </a:r>
            <a:endParaRPr/>
          </a:p>
        </p:txBody>
      </p:sp>
      <p:sp>
        <p:nvSpPr>
          <p:cNvPr id="363" name="Google Shape;363;p59"/>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u="sng">
                <a:solidFill>
                  <a:schemeClr val="hlink"/>
                </a:solidFill>
                <a:hlinkClick r:id="rId3"/>
              </a:rPr>
              <a:t>Academic Success Center - Tutoring</a:t>
            </a:r>
            <a:endParaRPr/>
          </a:p>
          <a:p>
            <a:pPr marL="0" lvl="0" indent="0" algn="l" rtl="0">
              <a:spcBef>
                <a:spcPts val="480"/>
              </a:spcBef>
              <a:spcAft>
                <a:spcPts val="0"/>
              </a:spcAft>
              <a:buNone/>
            </a:pPr>
            <a:r>
              <a:rPr lang="en" u="sng">
                <a:solidFill>
                  <a:schemeClr val="hlink"/>
                </a:solidFill>
                <a:hlinkClick r:id="rId4"/>
              </a:rPr>
              <a:t>Supplemental Instruction (SI) Sessions</a:t>
            </a:r>
            <a:endParaRPr/>
          </a:p>
          <a:p>
            <a:pPr marL="0" lvl="0" indent="0" algn="l" rtl="0">
              <a:spcBef>
                <a:spcPts val="480"/>
              </a:spcBef>
              <a:spcAft>
                <a:spcPts val="0"/>
              </a:spcAft>
              <a:buNone/>
            </a:pPr>
            <a:r>
              <a:rPr lang="en" u="sng">
                <a:solidFill>
                  <a:schemeClr val="hlink"/>
                </a:solidFill>
                <a:hlinkClick r:id="rId5"/>
              </a:rPr>
              <a:t>Bring Your Own Device (BYOD) Support</a:t>
            </a:r>
            <a:endParaRPr/>
          </a:p>
          <a:p>
            <a:pPr marL="0" lvl="0" indent="0" algn="l" rtl="0">
              <a:spcBef>
                <a:spcPts val="480"/>
              </a:spcBef>
              <a:spcAft>
                <a:spcPts val="0"/>
              </a:spcAft>
              <a:buNone/>
            </a:pPr>
            <a:r>
              <a:rPr lang="en" u="sng">
                <a:solidFill>
                  <a:schemeClr val="hlink"/>
                </a:solidFill>
                <a:hlinkClick r:id="rId6"/>
              </a:rPr>
              <a:t>Texas A&amp;M IT Help Desk (Howdy/Canvas/Systems)</a:t>
            </a:r>
            <a:endParaRPr/>
          </a:p>
          <a:p>
            <a:pPr marL="0" lvl="0" indent="0" algn="l" rtl="0">
              <a:spcBef>
                <a:spcPts val="480"/>
              </a:spcBef>
              <a:spcAft>
                <a:spcPts val="0"/>
              </a:spcAft>
              <a:buNone/>
            </a:pPr>
            <a:r>
              <a:rPr lang="en" u="sng">
                <a:solidFill>
                  <a:schemeClr val="hlink"/>
                </a:solidFill>
                <a:hlinkClick r:id="rId7"/>
              </a:rPr>
              <a:t>Lumen Learning - Freshman Experience</a:t>
            </a:r>
            <a:endParaRPr/>
          </a:p>
          <a:p>
            <a:pPr marL="0" lvl="0" indent="0" algn="l" rtl="0">
              <a:spcBef>
                <a:spcPts val="480"/>
              </a:spcBef>
              <a:spcAft>
                <a:spcPts val="0"/>
              </a:spcAft>
              <a:buNone/>
            </a:pPr>
            <a:r>
              <a:rPr lang="en" u="sng">
                <a:solidFill>
                  <a:schemeClr val="hlink"/>
                </a:solidFill>
                <a:hlinkClick r:id="rId8"/>
              </a:rPr>
              <a:t>Mathisfun - Derivatives</a:t>
            </a:r>
            <a:endParaRPr/>
          </a:p>
          <a:p>
            <a:pPr marL="0" lvl="0" indent="0" algn="l" rtl="0">
              <a:spcBef>
                <a:spcPts val="480"/>
              </a:spcBef>
              <a:spcAft>
                <a:spcPts val="0"/>
              </a:spcAft>
              <a:buNone/>
            </a:pPr>
            <a:r>
              <a:rPr lang="en" u="sng">
                <a:solidFill>
                  <a:schemeClr val="hlink"/>
                </a:solidFill>
                <a:hlinkClick r:id="rId9"/>
              </a:rPr>
              <a:t>NAE Engineering Grand Challenges</a:t>
            </a:r>
            <a:endParaRPr/>
          </a:p>
          <a:p>
            <a:pPr marL="0" lvl="0" indent="0" algn="l" rtl="0">
              <a:spcBef>
                <a:spcPts val="480"/>
              </a:spcBef>
              <a:spcAft>
                <a:spcPts val="0"/>
              </a:spcAft>
              <a:buNone/>
            </a:pPr>
            <a:r>
              <a:rPr lang="en" u="sng">
                <a:solidFill>
                  <a:schemeClr val="hlink"/>
                </a:solidFill>
                <a:hlinkClick r:id="rId10"/>
              </a:rPr>
              <a:t>Fightin’ Texas Aggie Band Performance Videos</a:t>
            </a:r>
            <a:endParaRPr/>
          </a:p>
        </p:txBody>
      </p:sp>
    </p:spTree>
    <p:extLst>
      <p:ext uri="{BB962C8B-B14F-4D97-AF65-F5344CB8AC3E}">
        <p14:creationId xmlns:p14="http://schemas.microsoft.com/office/powerpoint/2010/main" val="4022795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 and Intriguing</a:t>
            </a:r>
            <a:endParaRPr/>
          </a:p>
        </p:txBody>
      </p:sp>
      <p:sp>
        <p:nvSpPr>
          <p:cNvPr id="369" name="Google Shape;369;p60"/>
          <p:cNvSpPr txBox="1">
            <a:spLocks noGrp="1"/>
          </p:cNvSpPr>
          <p:nvPr>
            <p:ph type="body" idx="1"/>
          </p:nvPr>
        </p:nvSpPr>
        <p:spPr>
          <a:xfrm>
            <a:off x="748900" y="1321977"/>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100"/>
              <a:buFont typeface="Arial"/>
              <a:buNone/>
            </a:pPr>
            <a:r>
              <a:rPr lang="en" u="sng">
                <a:solidFill>
                  <a:schemeClr val="hlink"/>
                </a:solidFill>
                <a:hlinkClick r:id="rId3"/>
              </a:rPr>
              <a:t>Aggie Traditions</a:t>
            </a:r>
            <a:endParaRPr/>
          </a:p>
          <a:p>
            <a:pPr marL="0" lvl="0" indent="0" algn="l" rtl="0">
              <a:spcBef>
                <a:spcPts val="480"/>
              </a:spcBef>
              <a:spcAft>
                <a:spcPts val="0"/>
              </a:spcAft>
              <a:buNone/>
            </a:pPr>
            <a:r>
              <a:rPr lang="en" u="sng">
                <a:solidFill>
                  <a:schemeClr val="hlink"/>
                </a:solidFill>
                <a:hlinkClick r:id="rId4"/>
              </a:rPr>
              <a:t>Snarky Puppy Quarter Master - Jazz Improv</a:t>
            </a:r>
            <a:endParaRPr/>
          </a:p>
          <a:p>
            <a:pPr marL="0" lvl="0" indent="0" algn="l" rtl="0">
              <a:lnSpc>
                <a:spcPct val="115000"/>
              </a:lnSpc>
              <a:spcBef>
                <a:spcPts val="0"/>
              </a:spcBef>
              <a:spcAft>
                <a:spcPts val="0"/>
              </a:spcAft>
              <a:buNone/>
            </a:pPr>
            <a:r>
              <a:rPr lang="en" u="sng">
                <a:solidFill>
                  <a:srgbClr val="0000FF"/>
                </a:solidFill>
                <a:hlinkClick r:id="rId5">
                  <a:extLst>
                    <a:ext uri="{A12FA001-AC4F-418D-AE19-62706E023703}">
                      <ahyp:hlinkClr xmlns:ahyp="http://schemas.microsoft.com/office/drawing/2018/hyperlinkcolor" val="tx"/>
                    </a:ext>
                  </a:extLst>
                </a:hlinkClick>
              </a:rPr>
              <a:t>Boston Dynamics Youtube Page</a:t>
            </a:r>
            <a:endParaRPr sz="2800">
              <a:solidFill>
                <a:srgbClr val="0000FF"/>
              </a:solidFill>
            </a:endParaRPr>
          </a:p>
          <a:p>
            <a:pPr marL="0" lvl="0" indent="0" algn="l" rtl="0">
              <a:lnSpc>
                <a:spcPct val="115000"/>
              </a:lnSpc>
              <a:spcBef>
                <a:spcPts val="0"/>
              </a:spcBef>
              <a:spcAft>
                <a:spcPts val="0"/>
              </a:spcAft>
              <a:buNone/>
            </a:pPr>
            <a:r>
              <a:rPr lang="en" u="sng">
                <a:solidFill>
                  <a:srgbClr val="0000FF"/>
                </a:solidFill>
                <a:hlinkClick r:id="rId6">
                  <a:extLst>
                    <a:ext uri="{A12FA001-AC4F-418D-AE19-62706E023703}">
                      <ahyp:hlinkClr xmlns:ahyp="http://schemas.microsoft.com/office/drawing/2018/hyperlinkcolor" val="tx"/>
                    </a:ext>
                  </a:extLst>
                </a:hlinkClick>
              </a:rPr>
              <a:t>Corning: Day of Glass</a:t>
            </a:r>
            <a:endParaRPr>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0000FF"/>
                </a:solidFill>
                <a:hlinkClick r:id="rId7">
                  <a:extLst>
                    <a:ext uri="{A12FA001-AC4F-418D-AE19-62706E023703}">
                      <ahyp:hlinkClr xmlns:ahyp="http://schemas.microsoft.com/office/drawing/2018/hyperlinkcolor" val="tx"/>
                    </a:ext>
                  </a:extLst>
                </a:hlinkClick>
              </a:rPr>
              <a:t>Texas A&amp;M College of Engineering</a:t>
            </a:r>
            <a:endParaRPr sz="28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0000FF"/>
                </a:solidFill>
                <a:hlinkClick r:id="rId8">
                  <a:extLst>
                    <a:ext uri="{A12FA001-AC4F-418D-AE19-62706E023703}">
                      <ahyp:hlinkClr xmlns:ahyp="http://schemas.microsoft.com/office/drawing/2018/hyperlinkcolor" val="tx"/>
                    </a:ext>
                  </a:extLst>
                </a:hlinkClick>
              </a:rPr>
              <a:t>The Moonshot Factory</a:t>
            </a:r>
            <a:endParaRPr>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 u="sng">
                <a:solidFill>
                  <a:srgbClr val="0000FF"/>
                </a:solidFill>
                <a:hlinkClick r:id="rId9">
                  <a:extLst>
                    <a:ext uri="{A12FA001-AC4F-418D-AE19-62706E023703}">
                      <ahyp:hlinkClr xmlns:ahyp="http://schemas.microsoft.com/office/drawing/2018/hyperlinkcolor" val="tx"/>
                    </a:ext>
                  </a:extLst>
                </a:hlinkClick>
              </a:rPr>
              <a:t>MIT</a:t>
            </a:r>
            <a:endParaRPr sz="28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 u="sng">
                <a:solidFill>
                  <a:schemeClr val="hlink"/>
                </a:solidFill>
                <a:hlinkClick r:id="rId10"/>
              </a:rPr>
              <a:t>Texas A&amp;M Engineering News Feed</a:t>
            </a:r>
            <a:endParaRPr>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2500">
              <a:solidFill>
                <a:srgbClr val="0000FF"/>
              </a:solidFill>
            </a:endParaRPr>
          </a:p>
        </p:txBody>
      </p:sp>
    </p:spTree>
    <p:extLst>
      <p:ext uri="{BB962C8B-B14F-4D97-AF65-F5344CB8AC3E}">
        <p14:creationId xmlns:p14="http://schemas.microsoft.com/office/powerpoint/2010/main" val="1364731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lien">
            <a:hlinkClick r:id="" action="ppaction://media"/>
            <a:extLst>
              <a:ext uri="{FF2B5EF4-FFF2-40B4-BE49-F238E27FC236}">
                <a16:creationId xmlns:a16="http://schemas.microsoft.com/office/drawing/2014/main" id="{87E2F3BC-4EBC-4F47-8AA9-11CF8D0A01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0053" y="748418"/>
            <a:ext cx="5448118" cy="4086088"/>
          </a:xfrm>
          <a:prstGeom prst="rect">
            <a:avLst/>
          </a:prstGeom>
        </p:spPr>
      </p:pic>
    </p:spTree>
    <p:extLst>
      <p:ext uri="{BB962C8B-B14F-4D97-AF65-F5344CB8AC3E}">
        <p14:creationId xmlns:p14="http://schemas.microsoft.com/office/powerpoint/2010/main" val="41334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934257"/>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Preparatory Course Content</a:t>
            </a:r>
            <a:endParaRPr dirty="0"/>
          </a:p>
        </p:txBody>
      </p:sp>
      <p:sp>
        <p:nvSpPr>
          <p:cNvPr id="86" name="Google Shape;86;p13"/>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pPr>
            <a:r>
              <a:rPr lang="en" dirty="0"/>
              <a:t>ABET Student Outcomes</a:t>
            </a:r>
            <a:endParaRPr dirty="0"/>
          </a:p>
          <a:p>
            <a:pPr>
              <a:lnSpc>
                <a:spcPct val="150000"/>
              </a:lnSpc>
              <a:spcBef>
                <a:spcPts val="0"/>
              </a:spcBef>
            </a:pPr>
            <a:r>
              <a:rPr lang="en" dirty="0"/>
              <a:t>Grand Challenge</a:t>
            </a:r>
            <a:r>
              <a:rPr lang="en-US" dirty="0"/>
              <a:t>s</a:t>
            </a:r>
            <a:endParaRPr lang="en" dirty="0"/>
          </a:p>
          <a:p>
            <a:pPr>
              <a:lnSpc>
                <a:spcPct val="150000"/>
              </a:lnSpc>
              <a:spcBef>
                <a:spcPts val="0"/>
              </a:spcBef>
            </a:pPr>
            <a:r>
              <a:rPr lang="en" dirty="0"/>
              <a:t>UN2030 </a:t>
            </a:r>
            <a:r>
              <a:rPr lang="en-US" dirty="0"/>
              <a:t>Agenda </a:t>
            </a:r>
            <a:endParaRPr lang="en" dirty="0"/>
          </a:p>
          <a:p>
            <a:pPr>
              <a:lnSpc>
                <a:spcPct val="150000"/>
              </a:lnSpc>
              <a:spcBef>
                <a:spcPts val="0"/>
              </a:spcBef>
            </a:pPr>
            <a:r>
              <a:rPr lang="en" dirty="0"/>
              <a:t>Career Prep</a:t>
            </a:r>
            <a:endParaRPr dirty="0"/>
          </a:p>
          <a:p>
            <a:pPr marL="457200" lvl="0" indent="0" algn="l" rtl="0">
              <a:spcBef>
                <a:spcPts val="480"/>
              </a:spcBef>
              <a:spcAft>
                <a:spcPts val="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95F3-CD24-42D9-8FE5-8FC33D194C48}"/>
              </a:ext>
            </a:extLst>
          </p:cNvPr>
          <p:cNvSpPr>
            <a:spLocks noGrp="1"/>
          </p:cNvSpPr>
          <p:nvPr>
            <p:ph type="title"/>
          </p:nvPr>
        </p:nvSpPr>
        <p:spPr>
          <a:xfrm>
            <a:off x="457200" y="604833"/>
            <a:ext cx="8229600" cy="602700"/>
          </a:xfrm>
        </p:spPr>
        <p:txBody>
          <a:bodyPr/>
          <a:lstStyle/>
          <a:p>
            <a:r>
              <a:rPr lang="en-US" dirty="0"/>
              <a:t>YOU CAN DO IT!!!</a:t>
            </a:r>
          </a:p>
        </p:txBody>
      </p:sp>
      <p:sp>
        <p:nvSpPr>
          <p:cNvPr id="3" name="Text Placeholder 2">
            <a:extLst>
              <a:ext uri="{FF2B5EF4-FFF2-40B4-BE49-F238E27FC236}">
                <a16:creationId xmlns:a16="http://schemas.microsoft.com/office/drawing/2014/main" id="{B53E9966-8ECF-4CC8-A667-D8CA6A4B9498}"/>
              </a:ext>
            </a:extLst>
          </p:cNvPr>
          <p:cNvSpPr>
            <a:spLocks noGrp="1"/>
          </p:cNvSpPr>
          <p:nvPr>
            <p:ph type="body" idx="1"/>
          </p:nvPr>
        </p:nvSpPr>
        <p:spPr>
          <a:xfrm>
            <a:off x="332509" y="1207533"/>
            <a:ext cx="8354291" cy="3387019"/>
          </a:xfrm>
        </p:spPr>
        <p:txBody>
          <a:bodyPr/>
          <a:lstStyle/>
          <a:p>
            <a:r>
              <a:rPr lang="en-US" sz="2200" dirty="0"/>
              <a:t>Remember, we are all in </a:t>
            </a:r>
            <a:br>
              <a:rPr lang="en-US" sz="2200" dirty="0"/>
            </a:br>
            <a:r>
              <a:rPr lang="en-US" sz="2200" dirty="0"/>
              <a:t>this together!</a:t>
            </a:r>
          </a:p>
          <a:p>
            <a:r>
              <a:rPr lang="en-US" sz="2200" dirty="0"/>
              <a:t>Please work together and help </a:t>
            </a:r>
            <a:br>
              <a:rPr lang="en-US" sz="2200" dirty="0"/>
            </a:br>
            <a:r>
              <a:rPr lang="en-US" sz="2200" dirty="0"/>
              <a:t>each other be successful!</a:t>
            </a:r>
          </a:p>
          <a:p>
            <a:r>
              <a:rPr lang="en-US" sz="2200" dirty="0"/>
              <a:t>Please develop a weekly study </a:t>
            </a:r>
            <a:br>
              <a:rPr lang="en-US" sz="2200" dirty="0"/>
            </a:br>
            <a:r>
              <a:rPr lang="en-US" sz="2200" dirty="0"/>
              <a:t>plan and stick to it!</a:t>
            </a:r>
          </a:p>
          <a:p>
            <a:r>
              <a:rPr lang="en-US" sz="2200" dirty="0"/>
              <a:t>Please note deadlines and hold</a:t>
            </a:r>
            <a:br>
              <a:rPr lang="en-US" sz="2200" dirty="0"/>
            </a:br>
            <a:r>
              <a:rPr lang="en-US" sz="2200" dirty="0"/>
              <a:t>yourself/team accountable!</a:t>
            </a:r>
          </a:p>
          <a:p>
            <a:r>
              <a:rPr lang="en-US" sz="2200" dirty="0"/>
              <a:t>Communicate, communicate, communicate!</a:t>
            </a:r>
          </a:p>
          <a:p>
            <a:endParaRPr lang="en-US" dirty="0"/>
          </a:p>
        </p:txBody>
      </p:sp>
      <p:pic>
        <p:nvPicPr>
          <p:cNvPr id="1026" name="Picture 2" descr="Dog is scared | Reaction Images | Know Your Meme">
            <a:extLst>
              <a:ext uri="{FF2B5EF4-FFF2-40B4-BE49-F238E27FC236}">
                <a16:creationId xmlns:a16="http://schemas.microsoft.com/office/drawing/2014/main" id="{FB14D3EA-5208-495E-89F8-6086B10DD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163" y="719578"/>
            <a:ext cx="3503027" cy="360654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1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2576" y="1597819"/>
            <a:ext cx="5675607" cy="1102500"/>
          </a:xfrm>
        </p:spPr>
        <p:txBody>
          <a:bodyPr/>
          <a:lstStyle/>
          <a:p>
            <a:r>
              <a:rPr lang="en-US" dirty="0">
                <a:uFillTx/>
              </a:rPr>
              <a:t>Lecture 1 – Supplementary Slides</a:t>
            </a:r>
          </a:p>
        </p:txBody>
      </p:sp>
      <p:sp>
        <p:nvSpPr>
          <p:cNvPr id="3" name="Subtitle 2"/>
          <p:cNvSpPr>
            <a:spLocks noGrp="1"/>
          </p:cNvSpPr>
          <p:nvPr>
            <p:ph type="subTitle" idx="1"/>
          </p:nvPr>
        </p:nvSpPr>
        <p:spPr>
          <a:xfrm>
            <a:off x="2423816" y="2914650"/>
            <a:ext cx="6034384" cy="1314600"/>
          </a:xfrm>
        </p:spPr>
        <p:txBody>
          <a:bodyPr/>
          <a:lstStyle/>
          <a:p>
            <a:r>
              <a:rPr lang="en-US" dirty="0">
                <a:uFillTx/>
              </a:rPr>
              <a:t>Introduction to course, Welcome to Engineering, What is Programming and Why is this the first thing being covered in Engineering?</a:t>
            </a:r>
          </a:p>
        </p:txBody>
      </p:sp>
    </p:spTree>
    <p:extLst>
      <p:ext uri="{BB962C8B-B14F-4D97-AF65-F5344CB8AC3E}">
        <p14:creationId xmlns:p14="http://schemas.microsoft.com/office/powerpoint/2010/main" val="2900573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Coding Environment (Pycharm)</a:t>
            </a:r>
            <a:endParaRPr/>
          </a:p>
        </p:txBody>
      </p:sp>
      <p:sp>
        <p:nvSpPr>
          <p:cNvPr id="188" name="Google Shape;188;p30"/>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pPr>
            <a:r>
              <a:rPr lang="en" sz="1800" dirty="0"/>
              <a:t>If you have loaded Anaconda and PyCharm successfully, you are welcome to use PyCharm for your practice activities.</a:t>
            </a:r>
            <a:endParaRPr sz="1800" dirty="0"/>
          </a:p>
          <a:p>
            <a:pPr>
              <a:lnSpc>
                <a:spcPct val="150000"/>
              </a:lnSpc>
              <a:spcBef>
                <a:spcPts val="0"/>
              </a:spcBef>
            </a:pPr>
            <a:r>
              <a:rPr lang="en" sz="1800" b="1" dirty="0"/>
              <a:t>Open PyCharm </a:t>
            </a:r>
            <a:r>
              <a:rPr lang="en" sz="1800" dirty="0"/>
              <a:t>(It may take a little while to open and configure) then select </a:t>
            </a:r>
            <a:r>
              <a:rPr lang="en" sz="1800" b="1" dirty="0"/>
              <a:t>File</a:t>
            </a:r>
            <a:r>
              <a:rPr lang="en" sz="1800" dirty="0"/>
              <a:t> and </a:t>
            </a:r>
            <a:r>
              <a:rPr lang="en" sz="1800" b="1" dirty="0"/>
              <a:t>New Project</a:t>
            </a:r>
            <a:r>
              <a:rPr lang="en" sz="1800" dirty="0"/>
              <a:t>. </a:t>
            </a:r>
            <a:r>
              <a:rPr lang="en" sz="1800" b="1" dirty="0"/>
              <a:t>Name the project </a:t>
            </a:r>
            <a:r>
              <a:rPr lang="en" sz="1800" dirty="0"/>
              <a:t>and note the folder configuration.</a:t>
            </a:r>
            <a:endParaRPr sz="1800" dirty="0"/>
          </a:p>
          <a:p>
            <a:pPr>
              <a:lnSpc>
                <a:spcPct val="150000"/>
              </a:lnSpc>
              <a:spcBef>
                <a:spcPts val="0"/>
              </a:spcBef>
            </a:pPr>
            <a:r>
              <a:rPr lang="en" sz="1800" b="1" dirty="0"/>
              <a:t>Select File again</a:t>
            </a:r>
            <a:r>
              <a:rPr lang="en" sz="1800" dirty="0"/>
              <a:t>, then </a:t>
            </a:r>
            <a:r>
              <a:rPr lang="en" sz="1800" b="1" dirty="0"/>
              <a:t>New</a:t>
            </a:r>
            <a:r>
              <a:rPr lang="en" sz="1800" dirty="0"/>
              <a:t>, then </a:t>
            </a:r>
            <a:r>
              <a:rPr lang="en" sz="1800" b="1" dirty="0"/>
              <a:t>Python file</a:t>
            </a:r>
            <a:r>
              <a:rPr lang="en" sz="1800" dirty="0"/>
              <a:t>.</a:t>
            </a:r>
            <a:endParaRPr sz="1800" dirty="0"/>
          </a:p>
          <a:p>
            <a:pPr>
              <a:lnSpc>
                <a:spcPct val="150000"/>
              </a:lnSpc>
              <a:spcBef>
                <a:spcPts val="0"/>
              </a:spcBef>
            </a:pPr>
            <a:r>
              <a:rPr lang="en" sz="1800" b="1" dirty="0"/>
              <a:t>Name the file </a:t>
            </a:r>
            <a:r>
              <a:rPr lang="en" sz="1800" dirty="0"/>
              <a:t>and you are good to go.</a:t>
            </a:r>
            <a:endParaRPr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DC98-DD2C-4852-968A-74A7A6A6318B}"/>
              </a:ext>
            </a:extLst>
          </p:cNvPr>
          <p:cNvSpPr>
            <a:spLocks noGrp="1"/>
          </p:cNvSpPr>
          <p:nvPr>
            <p:ph type="title"/>
          </p:nvPr>
        </p:nvSpPr>
        <p:spPr>
          <a:xfrm>
            <a:off x="457200" y="672155"/>
            <a:ext cx="8229600" cy="602700"/>
          </a:xfrm>
        </p:spPr>
        <p:txBody>
          <a:bodyPr/>
          <a:lstStyle/>
          <a:p>
            <a:r>
              <a:rPr lang="en-US" dirty="0"/>
              <a:t>Start a new Python project and files </a:t>
            </a:r>
          </a:p>
        </p:txBody>
      </p:sp>
      <p:pic>
        <p:nvPicPr>
          <p:cNvPr id="5" name="Picture 4">
            <a:extLst>
              <a:ext uri="{FF2B5EF4-FFF2-40B4-BE49-F238E27FC236}">
                <a16:creationId xmlns:a16="http://schemas.microsoft.com/office/drawing/2014/main" id="{9ADD00B4-9DD6-49C4-9C9D-3C47FA8DEBCE}"/>
              </a:ext>
            </a:extLst>
          </p:cNvPr>
          <p:cNvPicPr>
            <a:picLocks noChangeAspect="1"/>
          </p:cNvPicPr>
          <p:nvPr/>
        </p:nvPicPr>
        <p:blipFill>
          <a:blip r:embed="rId2"/>
          <a:stretch>
            <a:fillRect/>
          </a:stretch>
        </p:blipFill>
        <p:spPr>
          <a:xfrm>
            <a:off x="457200" y="2998340"/>
            <a:ext cx="1645298" cy="1498486"/>
          </a:xfrm>
          <a:prstGeom prst="rect">
            <a:avLst/>
          </a:prstGeom>
        </p:spPr>
      </p:pic>
      <p:pic>
        <p:nvPicPr>
          <p:cNvPr id="6" name="Picture 5">
            <a:extLst>
              <a:ext uri="{FF2B5EF4-FFF2-40B4-BE49-F238E27FC236}">
                <a16:creationId xmlns:a16="http://schemas.microsoft.com/office/drawing/2014/main" id="{E6B809E6-11FD-4B80-8AD9-98F3599874EB}"/>
              </a:ext>
            </a:extLst>
          </p:cNvPr>
          <p:cNvPicPr>
            <a:picLocks noChangeAspect="1"/>
          </p:cNvPicPr>
          <p:nvPr/>
        </p:nvPicPr>
        <p:blipFill>
          <a:blip r:embed="rId3"/>
          <a:stretch>
            <a:fillRect/>
          </a:stretch>
        </p:blipFill>
        <p:spPr>
          <a:xfrm>
            <a:off x="457200" y="1274855"/>
            <a:ext cx="7717536" cy="154486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70B0157-159C-4E05-8B3E-9A4F121BC2C0}"/>
                  </a:ext>
                </a:extLst>
              </p14:cNvPr>
              <p14:cNvContentPartPr/>
              <p14:nvPr/>
            </p14:nvContentPartPr>
            <p14:xfrm>
              <a:off x="6863856" y="1627368"/>
              <a:ext cx="999720" cy="30600"/>
            </p14:xfrm>
          </p:contentPart>
        </mc:Choice>
        <mc:Fallback xmlns="">
          <p:pic>
            <p:nvPicPr>
              <p:cNvPr id="7" name="Ink 6">
                <a:extLst>
                  <a:ext uri="{FF2B5EF4-FFF2-40B4-BE49-F238E27FC236}">
                    <a16:creationId xmlns:a16="http://schemas.microsoft.com/office/drawing/2014/main" id="{270B0157-159C-4E05-8B3E-9A4F121BC2C0}"/>
                  </a:ext>
                </a:extLst>
              </p:cNvPr>
              <p:cNvPicPr/>
              <p:nvPr/>
            </p:nvPicPr>
            <p:blipFill>
              <a:blip r:embed="rId5"/>
              <a:stretch>
                <a:fillRect/>
              </a:stretch>
            </p:blipFill>
            <p:spPr>
              <a:xfrm>
                <a:off x="6791856" y="1483728"/>
                <a:ext cx="1143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7CC05C5-C5DE-4893-BF1F-44CE8D8A8AD0}"/>
                  </a:ext>
                </a:extLst>
              </p14:cNvPr>
              <p14:cNvContentPartPr/>
              <p14:nvPr/>
            </p14:nvContentPartPr>
            <p14:xfrm>
              <a:off x="6363816" y="1627368"/>
              <a:ext cx="298440" cy="12960"/>
            </p14:xfrm>
          </p:contentPart>
        </mc:Choice>
        <mc:Fallback xmlns="">
          <p:pic>
            <p:nvPicPr>
              <p:cNvPr id="8" name="Ink 7">
                <a:extLst>
                  <a:ext uri="{FF2B5EF4-FFF2-40B4-BE49-F238E27FC236}">
                    <a16:creationId xmlns:a16="http://schemas.microsoft.com/office/drawing/2014/main" id="{37CC05C5-C5DE-4893-BF1F-44CE8D8A8AD0}"/>
                  </a:ext>
                </a:extLst>
              </p:cNvPr>
              <p:cNvPicPr/>
              <p:nvPr/>
            </p:nvPicPr>
            <p:blipFill>
              <a:blip r:embed="rId7"/>
              <a:stretch>
                <a:fillRect/>
              </a:stretch>
            </p:blipFill>
            <p:spPr>
              <a:xfrm>
                <a:off x="6292176" y="1483728"/>
                <a:ext cx="4420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7311979-FC60-4BDA-A2BA-7F0BF69284FF}"/>
                  </a:ext>
                </a:extLst>
              </p14:cNvPr>
              <p14:cNvContentPartPr/>
              <p14:nvPr/>
            </p14:nvContentPartPr>
            <p14:xfrm>
              <a:off x="5437536" y="2017608"/>
              <a:ext cx="826200" cy="43200"/>
            </p14:xfrm>
          </p:contentPart>
        </mc:Choice>
        <mc:Fallback xmlns="">
          <p:pic>
            <p:nvPicPr>
              <p:cNvPr id="9" name="Ink 8">
                <a:extLst>
                  <a:ext uri="{FF2B5EF4-FFF2-40B4-BE49-F238E27FC236}">
                    <a16:creationId xmlns:a16="http://schemas.microsoft.com/office/drawing/2014/main" id="{77311979-FC60-4BDA-A2BA-7F0BF69284FF}"/>
                  </a:ext>
                </a:extLst>
              </p:cNvPr>
              <p:cNvPicPr/>
              <p:nvPr/>
            </p:nvPicPr>
            <p:blipFill>
              <a:blip r:embed="rId9"/>
              <a:stretch>
                <a:fillRect/>
              </a:stretch>
            </p:blipFill>
            <p:spPr>
              <a:xfrm>
                <a:off x="5365536" y="1873608"/>
                <a:ext cx="969840" cy="330840"/>
              </a:xfrm>
              <a:prstGeom prst="rect">
                <a:avLst/>
              </a:prstGeom>
            </p:spPr>
          </p:pic>
        </mc:Fallback>
      </mc:AlternateContent>
      <p:pic>
        <p:nvPicPr>
          <p:cNvPr id="13" name="Picture 12">
            <a:extLst>
              <a:ext uri="{FF2B5EF4-FFF2-40B4-BE49-F238E27FC236}">
                <a16:creationId xmlns:a16="http://schemas.microsoft.com/office/drawing/2014/main" id="{37692AB9-0A03-4712-A61C-B5825F4DFF9B}"/>
              </a:ext>
            </a:extLst>
          </p:cNvPr>
          <p:cNvPicPr>
            <a:picLocks noChangeAspect="1"/>
          </p:cNvPicPr>
          <p:nvPr/>
        </p:nvPicPr>
        <p:blipFill>
          <a:blip r:embed="rId10"/>
          <a:stretch>
            <a:fillRect/>
          </a:stretch>
        </p:blipFill>
        <p:spPr>
          <a:xfrm>
            <a:off x="6851020" y="3447745"/>
            <a:ext cx="1914907" cy="1465792"/>
          </a:xfrm>
          <a:prstGeom prst="rect">
            <a:avLst/>
          </a:prstGeom>
        </p:spPr>
      </p:pic>
      <p:pic>
        <p:nvPicPr>
          <p:cNvPr id="14" name="Picture 13">
            <a:extLst>
              <a:ext uri="{FF2B5EF4-FFF2-40B4-BE49-F238E27FC236}">
                <a16:creationId xmlns:a16="http://schemas.microsoft.com/office/drawing/2014/main" id="{F50939E0-7E16-4F19-B2BC-C6E55E0F4EE5}"/>
              </a:ext>
            </a:extLst>
          </p:cNvPr>
          <p:cNvPicPr>
            <a:picLocks noChangeAspect="1"/>
          </p:cNvPicPr>
          <p:nvPr/>
        </p:nvPicPr>
        <p:blipFill>
          <a:blip r:embed="rId11"/>
          <a:stretch>
            <a:fillRect/>
          </a:stretch>
        </p:blipFill>
        <p:spPr>
          <a:xfrm>
            <a:off x="2253778" y="2688834"/>
            <a:ext cx="4636444" cy="1272165"/>
          </a:xfrm>
          <a:prstGeom prst="rect">
            <a:avLst/>
          </a:prstGeom>
        </p:spPr>
      </p:pic>
    </p:spTree>
    <p:extLst>
      <p:ext uri="{BB962C8B-B14F-4D97-AF65-F5344CB8AC3E}">
        <p14:creationId xmlns:p14="http://schemas.microsoft.com/office/powerpoint/2010/main" val="2236000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Print commands</a:t>
            </a:r>
            <a:endParaRPr/>
          </a:p>
        </p:txBody>
      </p:sp>
      <p:sp>
        <p:nvSpPr>
          <p:cNvPr id="194" name="Google Shape;194;p31"/>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pPr>
            <a:r>
              <a:rPr lang="en" sz="1800" dirty="0"/>
              <a:t>The ‘print()’ command is used to send output to the display.</a:t>
            </a:r>
            <a:endParaRPr sz="1800" dirty="0"/>
          </a:p>
          <a:p>
            <a:pPr>
              <a:lnSpc>
                <a:spcPct val="150000"/>
              </a:lnSpc>
              <a:spcBef>
                <a:spcPts val="0"/>
              </a:spcBef>
            </a:pPr>
            <a:r>
              <a:rPr lang="en" sz="1800" dirty="0"/>
              <a:t>Each print statement will print one value on one line.</a:t>
            </a:r>
            <a:endParaRPr sz="1800" dirty="0"/>
          </a:p>
          <a:p>
            <a:pPr>
              <a:lnSpc>
                <a:spcPct val="150000"/>
              </a:lnSpc>
              <a:spcBef>
                <a:spcPts val="0"/>
              </a:spcBef>
            </a:pPr>
            <a:r>
              <a:rPr lang="en" sz="1800" dirty="0"/>
              <a:t>There can be multiple print statements in a program.</a:t>
            </a:r>
            <a:endParaRPr sz="1800" dirty="0"/>
          </a:p>
          <a:p>
            <a:pPr>
              <a:lnSpc>
                <a:spcPct val="150000"/>
              </a:lnSpc>
              <a:spcBef>
                <a:spcPts val="0"/>
              </a:spcBef>
            </a:pPr>
            <a:r>
              <a:rPr lang="en" sz="1800" dirty="0"/>
              <a:t>The print command is designed to provide output from the program, yet also functions as a very valuable troubleshooting tool.</a:t>
            </a:r>
            <a:endParaRPr sz="1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Print commands</a:t>
            </a:r>
            <a:endParaRPr/>
          </a:p>
        </p:txBody>
      </p:sp>
      <p:sp>
        <p:nvSpPr>
          <p:cNvPr id="200" name="Google Shape;200;p32"/>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spcBef>
                <a:spcPts val="0"/>
              </a:spcBef>
            </a:pPr>
            <a:r>
              <a:rPr lang="en" sz="2000" dirty="0"/>
              <a:t>print (‘Howdy, World!”) will create a display of the following:</a:t>
            </a:r>
            <a:endParaRPr sz="2000" dirty="0"/>
          </a:p>
          <a:p>
            <a:pPr>
              <a:lnSpc>
                <a:spcPct val="150000"/>
              </a:lnSpc>
              <a:spcBef>
                <a:spcPts val="0"/>
              </a:spcBef>
            </a:pPr>
            <a:r>
              <a:rPr lang="en" sz="2000" dirty="0"/>
              <a:t>Howdy, World!</a:t>
            </a:r>
            <a:endParaRPr sz="2000" dirty="0"/>
          </a:p>
          <a:p>
            <a:pPr>
              <a:lnSpc>
                <a:spcPct val="150000"/>
              </a:lnSpc>
              <a:spcBef>
                <a:spcPts val="0"/>
              </a:spcBef>
            </a:pPr>
            <a:r>
              <a:rPr lang="en" sz="2000" dirty="0"/>
              <a:t>Work with this command a bit in a Python space.</a:t>
            </a:r>
            <a:endParaRPr sz="2000" dirty="0"/>
          </a:p>
          <a:p>
            <a:pPr>
              <a:lnSpc>
                <a:spcPct val="150000"/>
              </a:lnSpc>
              <a:spcBef>
                <a:spcPts val="0"/>
              </a:spcBef>
            </a:pPr>
            <a:r>
              <a:rPr lang="en" sz="2000" dirty="0"/>
              <a:t>Try print(2+2) and print(‘2+2’)...what do you observe?</a:t>
            </a:r>
            <a:endParaRPr sz="2000" dirty="0"/>
          </a:p>
          <a:p>
            <a:pPr marL="457200" lvl="0" indent="0" algn="l" rtl="0">
              <a:spcBef>
                <a:spcPts val="480"/>
              </a:spcBef>
              <a:spcAft>
                <a:spcPts val="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Mathematical Operatives</a:t>
            </a:r>
            <a:endParaRPr dirty="0"/>
          </a:p>
        </p:txBody>
      </p:sp>
      <p:sp>
        <p:nvSpPr>
          <p:cNvPr id="206" name="Google Shape;206;p33"/>
          <p:cNvSpPr txBox="1">
            <a:spLocks noGrp="1"/>
          </p:cNvSpPr>
          <p:nvPr>
            <p:ph type="body" idx="1"/>
          </p:nvPr>
        </p:nvSpPr>
        <p:spPr>
          <a:xfrm>
            <a:off x="457200" y="1389577"/>
            <a:ext cx="8229600" cy="3057600"/>
          </a:xfrm>
          <a:prstGeom prst="rect">
            <a:avLst/>
          </a:prstGeom>
        </p:spPr>
        <p:txBody>
          <a:bodyPr spcFirstLastPara="1" wrap="square" lIns="91425" tIns="91425" rIns="91425" bIns="91425" anchor="t" anchorCtr="0">
            <a:noAutofit/>
          </a:bodyPr>
          <a:lstStyle/>
          <a:p>
            <a:pPr marL="25400" lvl="0" indent="0" algn="l" rtl="0">
              <a:spcBef>
                <a:spcPts val="480"/>
              </a:spcBef>
              <a:spcAft>
                <a:spcPts val="0"/>
              </a:spcAft>
              <a:buSzPts val="3200"/>
              <a:buNone/>
            </a:pPr>
            <a:r>
              <a:rPr lang="en" dirty="0"/>
              <a:t>Python basic arithmetic operat</a:t>
            </a:r>
            <a:r>
              <a:rPr lang="en-US" dirty="0"/>
              <a:t>ions:</a:t>
            </a:r>
            <a:endParaRPr dirty="0"/>
          </a:p>
          <a:p>
            <a:pPr lvl="1">
              <a:lnSpc>
                <a:spcPct val="150000"/>
              </a:lnSpc>
              <a:spcBef>
                <a:spcPts val="0"/>
              </a:spcBef>
              <a:buSzPct val="100000"/>
              <a:buFont typeface="Arial" panose="020B0604020202020204" pitchFamily="34" charset="0"/>
              <a:buChar char="•"/>
            </a:pPr>
            <a:r>
              <a:rPr lang="en" sz="1600" dirty="0"/>
              <a:t>Addition (+) and Subtraction (-)</a:t>
            </a:r>
            <a:endParaRPr sz="1600" dirty="0"/>
          </a:p>
          <a:p>
            <a:pPr lvl="1">
              <a:lnSpc>
                <a:spcPct val="150000"/>
              </a:lnSpc>
              <a:spcBef>
                <a:spcPts val="0"/>
              </a:spcBef>
              <a:buSzPct val="100000"/>
              <a:buFont typeface="Arial" panose="020B0604020202020204" pitchFamily="34" charset="0"/>
              <a:buChar char="•"/>
            </a:pPr>
            <a:r>
              <a:rPr lang="en" sz="1600" dirty="0"/>
              <a:t>Multiplication (*) and Division (/)</a:t>
            </a:r>
            <a:endParaRPr sz="1600" dirty="0"/>
          </a:p>
          <a:p>
            <a:pPr lvl="1">
              <a:lnSpc>
                <a:spcPct val="150000"/>
              </a:lnSpc>
              <a:spcBef>
                <a:spcPts val="0"/>
              </a:spcBef>
              <a:buSzPct val="100000"/>
              <a:buFont typeface="Arial" panose="020B0604020202020204" pitchFamily="34" charset="0"/>
              <a:buChar char="•"/>
            </a:pPr>
            <a:r>
              <a:rPr lang="en" sz="1600" dirty="0"/>
              <a:t>Power (**)</a:t>
            </a:r>
            <a:endParaRPr sz="1600" dirty="0"/>
          </a:p>
          <a:p>
            <a:pPr lvl="1">
              <a:lnSpc>
                <a:spcPct val="150000"/>
              </a:lnSpc>
              <a:spcBef>
                <a:spcPts val="0"/>
              </a:spcBef>
              <a:buSzPct val="100000"/>
              <a:buFont typeface="Arial" panose="020B0604020202020204" pitchFamily="34" charset="0"/>
              <a:buChar char="•"/>
            </a:pPr>
            <a:r>
              <a:rPr lang="en" sz="1600" dirty="0"/>
              <a:t>Integer Division (division without remainder) (//)</a:t>
            </a:r>
            <a:endParaRPr sz="1600" dirty="0"/>
          </a:p>
          <a:p>
            <a:pPr lvl="1">
              <a:lnSpc>
                <a:spcPct val="150000"/>
              </a:lnSpc>
              <a:spcBef>
                <a:spcPts val="0"/>
              </a:spcBef>
              <a:buSzPct val="100000"/>
              <a:buFont typeface="Arial" panose="020B0604020202020204" pitchFamily="34" charset="0"/>
              <a:buChar char="•"/>
            </a:pPr>
            <a:r>
              <a:rPr lang="en" sz="1600" dirty="0"/>
              <a:t>7//3 = 2</a:t>
            </a:r>
            <a:endParaRPr sz="1600" dirty="0"/>
          </a:p>
          <a:p>
            <a:pPr lvl="1">
              <a:lnSpc>
                <a:spcPct val="150000"/>
              </a:lnSpc>
              <a:spcBef>
                <a:spcPts val="0"/>
              </a:spcBef>
              <a:buSzPct val="100000"/>
              <a:buFont typeface="Arial" panose="020B0604020202020204" pitchFamily="34" charset="0"/>
              <a:buChar char="•"/>
            </a:pPr>
            <a:r>
              <a:rPr lang="en" sz="1600" dirty="0"/>
              <a:t>Modulus (remainder from division) (%)</a:t>
            </a:r>
            <a:endParaRPr sz="1600" dirty="0"/>
          </a:p>
          <a:p>
            <a:pPr lvl="1">
              <a:lnSpc>
                <a:spcPct val="150000"/>
              </a:lnSpc>
              <a:spcBef>
                <a:spcPts val="0"/>
              </a:spcBef>
              <a:buSzPct val="100000"/>
              <a:buFont typeface="Arial" panose="020B0604020202020204" pitchFamily="34" charset="0"/>
              <a:buChar char="•"/>
            </a:pPr>
            <a:r>
              <a:rPr lang="en" sz="1600" dirty="0"/>
              <a:t>7%3 = 1 or 100%10 = 0</a:t>
            </a:r>
            <a:endParaRPr sz="1600" dirty="0"/>
          </a:p>
          <a:p>
            <a:pPr marL="0" lvl="0" indent="0" algn="l" rtl="0">
              <a:spcBef>
                <a:spcPts val="480"/>
              </a:spcBef>
              <a:spcAft>
                <a:spcPts val="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
        <p:nvSpPr>
          <p:cNvPr id="212" name="Google Shape;212;p34"/>
          <p:cNvSpPr txBox="1">
            <a:spLocks noGrp="1"/>
          </p:cNvSpPr>
          <p:nvPr>
            <p:ph type="body" idx="1"/>
          </p:nvPr>
        </p:nvSpPr>
        <p:spPr>
          <a:xfrm>
            <a:off x="595400" y="1460177"/>
            <a:ext cx="8229600" cy="3057600"/>
          </a:xfrm>
          <a:prstGeom prst="rect">
            <a:avLst/>
          </a:prstGeom>
        </p:spPr>
        <p:txBody>
          <a:bodyPr spcFirstLastPara="1" wrap="square" lIns="91425" tIns="91425" rIns="91425" bIns="91425" anchor="t" anchorCtr="0">
            <a:noAutofit/>
          </a:bodyPr>
          <a:lstStyle/>
          <a:p>
            <a:pPr>
              <a:lnSpc>
                <a:spcPct val="150000"/>
              </a:lnSpc>
            </a:pPr>
            <a:r>
              <a:rPr lang="en" sz="1600" dirty="0"/>
              <a:t>Variables are names that we give to places in computer memory where we will store data with our programs.</a:t>
            </a:r>
            <a:endParaRPr sz="1600" dirty="0"/>
          </a:p>
          <a:p>
            <a:pPr>
              <a:lnSpc>
                <a:spcPct val="150000"/>
              </a:lnSpc>
              <a:spcBef>
                <a:spcPts val="0"/>
              </a:spcBef>
            </a:pPr>
            <a:r>
              <a:rPr lang="en" sz="1600" dirty="0"/>
              <a:t>Names can start with a letter (lowercase or uppercase) or an underscore (_).</a:t>
            </a:r>
            <a:endParaRPr sz="1600" dirty="0"/>
          </a:p>
          <a:p>
            <a:pPr>
              <a:lnSpc>
                <a:spcPct val="150000"/>
              </a:lnSpc>
              <a:spcBef>
                <a:spcPts val="0"/>
              </a:spcBef>
            </a:pPr>
            <a:r>
              <a:rPr lang="en" sz="1600" dirty="0"/>
              <a:t>The name can contain letters (lowercase or uppercase), numbers, and underscore characters.</a:t>
            </a:r>
            <a:endParaRPr sz="1600" dirty="0"/>
          </a:p>
          <a:p>
            <a:pPr>
              <a:lnSpc>
                <a:spcPct val="150000"/>
              </a:lnSpc>
            </a:pPr>
            <a:r>
              <a:rPr lang="en" sz="1600" dirty="0"/>
              <a:t>The name cannot be a reserved keyword such as “for” and “while”. You will learn these as we progress.</a:t>
            </a:r>
            <a:endParaRPr sz="1600" dirty="0"/>
          </a:p>
          <a:p>
            <a:pPr marL="0" lvl="0" indent="0" algn="l" rtl="0">
              <a:spcBef>
                <a:spcPts val="480"/>
              </a:spcBef>
              <a:spcAft>
                <a:spcPts val="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 Data Types</a:t>
            </a:r>
            <a:endParaRPr/>
          </a:p>
        </p:txBody>
      </p:sp>
      <p:sp>
        <p:nvSpPr>
          <p:cNvPr id="218" name="Google Shape;218;p35"/>
          <p:cNvSpPr txBox="1">
            <a:spLocks noGrp="1"/>
          </p:cNvSpPr>
          <p:nvPr>
            <p:ph type="body" idx="1"/>
          </p:nvPr>
        </p:nvSpPr>
        <p:spPr>
          <a:xfrm>
            <a:off x="641450" y="1389577"/>
            <a:ext cx="8229600" cy="3057600"/>
          </a:xfrm>
          <a:prstGeom prst="rect">
            <a:avLst/>
          </a:prstGeom>
        </p:spPr>
        <p:txBody>
          <a:bodyPr spcFirstLastPara="1" wrap="square" lIns="91425" tIns="91425" rIns="91425" bIns="91425" anchor="t" anchorCtr="0">
            <a:noAutofit/>
          </a:bodyPr>
          <a:lstStyle/>
          <a:p>
            <a:pPr marL="317500" indent="-285750">
              <a:lnSpc>
                <a:spcPct val="150000"/>
              </a:lnSpc>
              <a:buSzPts val="3100"/>
            </a:pPr>
            <a:r>
              <a:rPr lang="en" sz="1600" b="1" dirty="0"/>
              <a:t>Integers</a:t>
            </a:r>
            <a:r>
              <a:rPr lang="en" sz="1600" dirty="0"/>
              <a:t> - Numbers with no decimals or fractions.</a:t>
            </a:r>
            <a:endParaRPr sz="1600" dirty="0"/>
          </a:p>
          <a:p>
            <a:pPr marL="317500" indent="-285750">
              <a:lnSpc>
                <a:spcPct val="150000"/>
              </a:lnSpc>
              <a:spcBef>
                <a:spcPts val="0"/>
              </a:spcBef>
              <a:buSzPts val="3100"/>
            </a:pPr>
            <a:r>
              <a:rPr lang="en" sz="1600" b="1" dirty="0"/>
              <a:t>Floating-Point Numbers</a:t>
            </a:r>
            <a:r>
              <a:rPr lang="en" sz="1600" dirty="0"/>
              <a:t> - Numbers represented using decimal points</a:t>
            </a:r>
          </a:p>
          <a:p>
            <a:pPr marL="317500" indent="-285750">
              <a:lnSpc>
                <a:spcPct val="150000"/>
              </a:lnSpc>
              <a:spcBef>
                <a:spcPts val="0"/>
              </a:spcBef>
              <a:buSzPts val="3100"/>
            </a:pPr>
            <a:r>
              <a:rPr lang="en" sz="1600" b="1" dirty="0"/>
              <a:t>Booleans</a:t>
            </a:r>
            <a:r>
              <a:rPr lang="en" sz="1600" dirty="0"/>
              <a:t> - Logic choices such as True/False/And/Or/Not.</a:t>
            </a:r>
            <a:endParaRPr sz="1600" dirty="0"/>
          </a:p>
          <a:p>
            <a:pPr marL="317500" indent="-285750">
              <a:lnSpc>
                <a:spcPct val="150000"/>
              </a:lnSpc>
              <a:spcBef>
                <a:spcPts val="0"/>
              </a:spcBef>
              <a:buSzPts val="3100"/>
            </a:pPr>
            <a:r>
              <a:rPr lang="en" sz="1600" b="1" dirty="0"/>
              <a:t>Strings</a:t>
            </a:r>
            <a:r>
              <a:rPr lang="en" sz="1600" dirty="0"/>
              <a:t> - A way for storing text such as quote=”Gig’em Aggies!”. </a:t>
            </a:r>
            <a:endParaRPr sz="1600" dirty="0"/>
          </a:p>
          <a:p>
            <a:pPr marL="317500" indent="-285750">
              <a:lnSpc>
                <a:spcPct val="150000"/>
              </a:lnSpc>
              <a:spcBef>
                <a:spcPts val="0"/>
              </a:spcBef>
              <a:buSzPts val="3100"/>
            </a:pPr>
            <a:r>
              <a:rPr lang="en" sz="1600" dirty="0"/>
              <a:t>Note that the equals sign(</a:t>
            </a:r>
            <a:r>
              <a:rPr lang="en" sz="1600" b="1" dirty="0"/>
              <a:t>=</a:t>
            </a:r>
            <a:r>
              <a:rPr lang="en" sz="1600" dirty="0"/>
              <a:t>) in Python means to </a:t>
            </a:r>
            <a:r>
              <a:rPr lang="en" sz="1600" b="1" dirty="0"/>
              <a:t>assign</a:t>
            </a:r>
            <a:r>
              <a:rPr lang="en" sz="1600" dirty="0"/>
              <a:t>. Double equal signs (</a:t>
            </a:r>
            <a:r>
              <a:rPr lang="en" sz="1600" b="1" dirty="0"/>
              <a:t>==</a:t>
            </a:r>
            <a:r>
              <a:rPr lang="en" sz="1600" dirty="0"/>
              <a:t>) means </a:t>
            </a:r>
            <a:r>
              <a:rPr lang="en" sz="1600" b="1" dirty="0"/>
              <a:t>equality</a:t>
            </a:r>
            <a:r>
              <a:rPr lang="en" sz="1600" dirty="0"/>
              <a:t>.</a:t>
            </a:r>
            <a:endParaRPr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3C4D-22C1-455A-8CA2-56860E14A060}"/>
              </a:ext>
            </a:extLst>
          </p:cNvPr>
          <p:cNvSpPr>
            <a:spLocks noGrp="1"/>
          </p:cNvSpPr>
          <p:nvPr>
            <p:ph type="title"/>
          </p:nvPr>
        </p:nvSpPr>
        <p:spPr>
          <a:xfrm>
            <a:off x="457200" y="786882"/>
            <a:ext cx="8229600" cy="865134"/>
          </a:xfrm>
        </p:spPr>
        <p:txBody>
          <a:bodyPr/>
          <a:lstStyle/>
          <a:p>
            <a:r>
              <a:rPr lang="en-US" dirty="0"/>
              <a:t>Write a code that calculate the kinetic energy for a given mass and velocity </a:t>
            </a:r>
          </a:p>
        </p:txBody>
      </p:sp>
      <p:sp>
        <p:nvSpPr>
          <p:cNvPr id="3" name="Text Placeholder 2">
            <a:extLst>
              <a:ext uri="{FF2B5EF4-FFF2-40B4-BE49-F238E27FC236}">
                <a16:creationId xmlns:a16="http://schemas.microsoft.com/office/drawing/2014/main" id="{D5323D67-ED3F-496C-A6E0-272D1BCE8C84}"/>
              </a:ext>
            </a:extLst>
          </p:cNvPr>
          <p:cNvSpPr>
            <a:spLocks noGrp="1"/>
          </p:cNvSpPr>
          <p:nvPr>
            <p:ph type="body" idx="1"/>
          </p:nvPr>
        </p:nvSpPr>
        <p:spPr/>
        <p:txBody>
          <a:bodyPr/>
          <a:lstStyle/>
          <a:p>
            <a:pPr marL="25400" indent="0">
              <a:buNone/>
            </a:pPr>
            <a:endParaRPr lang="en-US" dirty="0"/>
          </a:p>
          <a:p>
            <a:pPr marL="25400" indent="0">
              <a:buNone/>
            </a:pPr>
            <a:r>
              <a:rPr lang="en-US" dirty="0"/>
              <a:t>Kinetic energy is directly proportional to the mass of the object and to the square of its velocity: </a:t>
            </a:r>
            <a:r>
              <a:rPr lang="en-US" b="1" dirty="0"/>
              <a:t>K.E. = 1/2 m v</a:t>
            </a:r>
            <a:r>
              <a:rPr lang="en-US" b="1" baseline="30000" dirty="0"/>
              <a:t>2</a:t>
            </a:r>
            <a:r>
              <a:rPr lang="en-US" dirty="0"/>
              <a:t>.</a:t>
            </a:r>
          </a:p>
        </p:txBody>
      </p:sp>
    </p:spTree>
    <p:extLst>
      <p:ext uri="{BB962C8B-B14F-4D97-AF65-F5344CB8AC3E}">
        <p14:creationId xmlns:p14="http://schemas.microsoft.com/office/powerpoint/2010/main" val="63860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BBE1-111B-411C-9A89-3C67C3CD21FE}"/>
              </a:ext>
            </a:extLst>
          </p:cNvPr>
          <p:cNvSpPr>
            <a:spLocks noGrp="1"/>
          </p:cNvSpPr>
          <p:nvPr>
            <p:ph type="title"/>
          </p:nvPr>
        </p:nvSpPr>
        <p:spPr>
          <a:xfrm>
            <a:off x="457200" y="686254"/>
            <a:ext cx="8229600" cy="602700"/>
          </a:xfrm>
        </p:spPr>
        <p:txBody>
          <a:bodyPr/>
          <a:lstStyle/>
          <a:p>
            <a:br>
              <a:rPr lang="en-US" dirty="0"/>
            </a:br>
            <a:r>
              <a:rPr lang="en-US" dirty="0"/>
              <a:t>ABET Students outcome</a:t>
            </a:r>
            <a:br>
              <a:rPr lang="en-US" dirty="0"/>
            </a:br>
            <a:endParaRPr lang="en-US" dirty="0"/>
          </a:p>
        </p:txBody>
      </p:sp>
      <p:sp>
        <p:nvSpPr>
          <p:cNvPr id="3" name="Text Placeholder 2">
            <a:extLst>
              <a:ext uri="{FF2B5EF4-FFF2-40B4-BE49-F238E27FC236}">
                <a16:creationId xmlns:a16="http://schemas.microsoft.com/office/drawing/2014/main" id="{92364FEA-F40C-4A7D-8E54-16803034E1E1}"/>
              </a:ext>
            </a:extLst>
          </p:cNvPr>
          <p:cNvSpPr>
            <a:spLocks noGrp="1"/>
          </p:cNvSpPr>
          <p:nvPr>
            <p:ph type="body" idx="1"/>
          </p:nvPr>
        </p:nvSpPr>
        <p:spPr>
          <a:xfrm>
            <a:off x="457200" y="1176907"/>
            <a:ext cx="8229600" cy="3701351"/>
          </a:xfrm>
        </p:spPr>
        <p:txBody>
          <a:bodyPr/>
          <a:lstStyle/>
          <a:p>
            <a:pPr marL="25400" indent="0">
              <a:buNone/>
            </a:pPr>
            <a:r>
              <a:rPr lang="en-US" sz="1000" dirty="0"/>
              <a:t>Criterion 3. Student Outcomes</a:t>
            </a:r>
          </a:p>
          <a:p>
            <a:pPr marL="25400" indent="0">
              <a:buNone/>
            </a:pPr>
            <a:r>
              <a:rPr lang="en-US" sz="1000" dirty="0"/>
              <a:t>-The program must have documented student outcomes that support the program educational objectives. Attainment of these outcomes prepares graduates to enter the professional practice of engineering. Student outcomes are outcomes (1) through (7), plus any additional outcomes that may be articulated by the program.</a:t>
            </a:r>
          </a:p>
          <a:p>
            <a:pPr marL="25400" indent="0">
              <a:buNone/>
            </a:pPr>
            <a:r>
              <a:rPr lang="en-US" sz="1000" dirty="0"/>
              <a:t>-an ability to identify, formulate, and solve complex engineering problems by applying principles of engineering, science, and mathematics</a:t>
            </a:r>
          </a:p>
          <a:p>
            <a:pPr marL="25400" indent="0">
              <a:buNone/>
            </a:pPr>
            <a:r>
              <a:rPr lang="en-US" sz="1000" dirty="0"/>
              <a:t>-an ability to apply engineering design to produce solutions that meet specified needs with consideration of public health, safety, and welfare, as well as global, cultural, social, environmental, and economic factors</a:t>
            </a:r>
          </a:p>
          <a:p>
            <a:pPr marL="25400" indent="0">
              <a:buNone/>
            </a:pPr>
            <a:r>
              <a:rPr lang="en-US" sz="1000" dirty="0"/>
              <a:t>-an ability to communicate effectively with a range of audiences</a:t>
            </a:r>
          </a:p>
          <a:p>
            <a:pPr marL="25400" indent="0">
              <a:buNone/>
            </a:pPr>
            <a:r>
              <a:rPr lang="en-US" sz="1000" dirty="0"/>
              <a:t>-an ability to recognize ethical and professional responsibilities in engineering situations and make informed judgments, which must consider the impact of engineering solutions in global, economic, environmental, and societal contexts</a:t>
            </a:r>
          </a:p>
          <a:p>
            <a:pPr marL="25400" indent="0">
              <a:buNone/>
            </a:pPr>
            <a:r>
              <a:rPr lang="en-US" sz="1000" dirty="0"/>
              <a:t>-an ability to function effectively on a team whose members together provide leadership, create a collaborative and inclusive environment, establish goals, plan tasks, and meet objectives</a:t>
            </a:r>
          </a:p>
          <a:p>
            <a:pPr marL="25400" indent="0">
              <a:buNone/>
            </a:pPr>
            <a:r>
              <a:rPr lang="en-US" sz="1000" dirty="0"/>
              <a:t>-an ability to develop and conduct appropriate experimentation, analyze and interpret data, and use engineering judgment to draw conclusions</a:t>
            </a:r>
          </a:p>
          <a:p>
            <a:pPr marL="25400" indent="0">
              <a:buNone/>
            </a:pPr>
            <a:r>
              <a:rPr lang="en-US" sz="1000" dirty="0"/>
              <a:t>-an ability to acquire and apply new knowledge as needed, using appropriate learning strategies.</a:t>
            </a:r>
          </a:p>
          <a:p>
            <a:pPr marL="25400" indent="0">
              <a:buNone/>
            </a:pPr>
            <a:endParaRPr lang="en-US" sz="1000" dirty="0">
              <a:hlinkClick r:id="rId2"/>
            </a:endParaRPr>
          </a:p>
          <a:p>
            <a:pPr marL="25400" indent="0">
              <a:buNone/>
            </a:pPr>
            <a:r>
              <a:rPr lang="en-US" sz="1000" dirty="0">
                <a:hlinkClick r:id="rId2"/>
              </a:rPr>
              <a:t>https://www.abet.org/accreditation/accreditation-criteria/criteria-for-accrediting-engineering-programs-2020-2021/</a:t>
            </a:r>
            <a:endParaRPr lang="en-US" sz="1000" dirty="0"/>
          </a:p>
          <a:p>
            <a:pPr marL="25400" indent="0">
              <a:buNone/>
            </a:pPr>
            <a:endParaRPr lang="en-US" sz="1000" dirty="0"/>
          </a:p>
          <a:p>
            <a:pPr marL="25400" indent="0">
              <a:buNone/>
            </a:pPr>
            <a:endParaRPr lang="en-US" sz="1000" dirty="0"/>
          </a:p>
        </p:txBody>
      </p:sp>
    </p:spTree>
    <p:extLst>
      <p:ext uri="{BB962C8B-B14F-4D97-AF65-F5344CB8AC3E}">
        <p14:creationId xmlns:p14="http://schemas.microsoft.com/office/powerpoint/2010/main" val="94874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 Practice</a:t>
            </a:r>
            <a:endParaRPr/>
          </a:p>
        </p:txBody>
      </p:sp>
      <p:sp>
        <p:nvSpPr>
          <p:cNvPr id="230" name="Google Shape;230;p37"/>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Now dig back through the following three slides and use the guidelines to explore what you can do with Python:</a:t>
            </a:r>
            <a:endParaRPr dirty="0"/>
          </a:p>
          <a:p>
            <a:pPr lvl="1">
              <a:spcBef>
                <a:spcPts val="0"/>
              </a:spcBef>
            </a:pPr>
            <a:r>
              <a:rPr lang="en" dirty="0"/>
              <a:t>Mathematical Operatives</a:t>
            </a:r>
            <a:endParaRPr dirty="0"/>
          </a:p>
          <a:p>
            <a:pPr lvl="1">
              <a:spcBef>
                <a:spcPts val="0"/>
              </a:spcBef>
            </a:pPr>
            <a:r>
              <a:rPr lang="en" dirty="0"/>
              <a:t>Variables</a:t>
            </a:r>
            <a:endParaRPr dirty="0"/>
          </a:p>
          <a:p>
            <a:pPr lvl="1">
              <a:spcBef>
                <a:spcPts val="0"/>
              </a:spcBef>
            </a:pPr>
            <a:r>
              <a:rPr lang="en" dirty="0"/>
              <a:t>Variable Types</a:t>
            </a:r>
            <a:endParaRPr dirty="0"/>
          </a:p>
          <a:p>
            <a:pPr>
              <a:spcBef>
                <a:spcPts val="0"/>
              </a:spcBef>
            </a:pPr>
            <a:r>
              <a:rPr lang="en" dirty="0"/>
              <a:t>Take 15 minutes to work with these in breakout rooms and share your findings with your breakout team peers.</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 Practice</a:t>
            </a:r>
            <a:endParaRPr/>
          </a:p>
        </p:txBody>
      </p:sp>
      <p:sp>
        <p:nvSpPr>
          <p:cNvPr id="224" name="Google Shape;224;p36"/>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Enter the following in your Python session, then run:</a:t>
            </a:r>
            <a:endParaRPr dirty="0"/>
          </a:p>
          <a:p>
            <a:pPr lvl="1">
              <a:spcBef>
                <a:spcPts val="0"/>
              </a:spcBef>
            </a:pPr>
            <a:r>
              <a:rPr lang="en" dirty="0"/>
              <a:t>Aggie=2025</a:t>
            </a:r>
            <a:endParaRPr dirty="0"/>
          </a:p>
          <a:p>
            <a:pPr lvl="1">
              <a:spcBef>
                <a:spcPts val="0"/>
              </a:spcBef>
            </a:pPr>
            <a:r>
              <a:rPr lang="en" dirty="0"/>
              <a:t>QuarterCentury=25</a:t>
            </a:r>
            <a:endParaRPr dirty="0"/>
          </a:p>
          <a:p>
            <a:pPr lvl="1">
              <a:spcBef>
                <a:spcPts val="0"/>
              </a:spcBef>
            </a:pPr>
            <a:r>
              <a:rPr lang="en" dirty="0"/>
              <a:t>print(Aggie+QuarterCentury)</a:t>
            </a:r>
            <a:endParaRPr dirty="0"/>
          </a:p>
          <a:p>
            <a:pPr lvl="1">
              <a:spcBef>
                <a:spcPts val="0"/>
              </a:spcBef>
            </a:pPr>
            <a:r>
              <a:rPr lang="en" dirty="0"/>
              <a:t>print(Aggie/QuarterCentury)</a:t>
            </a:r>
            <a:endParaRPr dirty="0"/>
          </a:p>
          <a:p>
            <a:pPr>
              <a:spcBef>
                <a:spcPts val="0"/>
              </a:spcBef>
            </a:pPr>
            <a:r>
              <a:rPr lang="en" dirty="0"/>
              <a:t>What is different about the output formats (data types)?</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 Code</a:t>
            </a:r>
            <a:endParaRPr/>
          </a:p>
        </p:txBody>
      </p:sp>
      <p:sp>
        <p:nvSpPr>
          <p:cNvPr id="170" name="Google Shape;170;p27"/>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a:lnSpc>
                <a:spcPct val="150000"/>
              </a:lnSpc>
            </a:pPr>
            <a:r>
              <a:rPr lang="en" dirty="0"/>
              <a:t>If the code doesn’t work, deconstruct back to code that works, and then rebuild.</a:t>
            </a:r>
            <a:endParaRPr dirty="0"/>
          </a:p>
          <a:p>
            <a:pPr>
              <a:lnSpc>
                <a:spcPct val="150000"/>
              </a:lnSpc>
              <a:spcBef>
                <a:spcPts val="0"/>
              </a:spcBef>
            </a:pPr>
            <a:r>
              <a:rPr lang="en" dirty="0"/>
              <a:t>Methodically hide (remove) code until you find what is not working as expected. Adjust, then methodically unhide.</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Conditional/Boolean Detail</a:t>
            </a:r>
            <a:endParaRPr/>
          </a:p>
        </p:txBody>
      </p:sp>
      <p:sp>
        <p:nvSpPr>
          <p:cNvPr id="242" name="Google Shape;242;p39"/>
          <p:cNvSpPr txBox="1">
            <a:spLocks noGrp="1"/>
          </p:cNvSpPr>
          <p:nvPr>
            <p:ph type="body" idx="1"/>
          </p:nvPr>
        </p:nvSpPr>
        <p:spPr>
          <a:xfrm>
            <a:off x="733575" y="1282102"/>
            <a:ext cx="8229600" cy="3057600"/>
          </a:xfrm>
          <a:prstGeom prst="rect">
            <a:avLst/>
          </a:prstGeom>
        </p:spPr>
        <p:txBody>
          <a:bodyPr spcFirstLastPara="1" wrap="square" lIns="91425" tIns="91425" rIns="91425" bIns="91425" anchor="t" anchorCtr="0">
            <a:noAutofit/>
          </a:bodyPr>
          <a:lstStyle/>
          <a:p>
            <a:r>
              <a:rPr lang="en" dirty="0"/>
              <a:t>The result of a relational operator is a Boolean value. (True/False)</a:t>
            </a:r>
            <a:endParaRPr dirty="0"/>
          </a:p>
          <a:p>
            <a:pPr lvl="1">
              <a:spcBef>
                <a:spcPts val="0"/>
              </a:spcBef>
            </a:pPr>
            <a:r>
              <a:rPr lang="en" dirty="0"/>
              <a:t>Equality: == [note the two equal signs, instead of one.  One is “assignment”!]</a:t>
            </a:r>
            <a:endParaRPr dirty="0"/>
          </a:p>
          <a:p>
            <a:pPr lvl="1">
              <a:spcBef>
                <a:spcPts val="0"/>
              </a:spcBef>
            </a:pPr>
            <a:r>
              <a:rPr lang="en" dirty="0"/>
              <a:t>Inequality: != [note the !]</a:t>
            </a:r>
            <a:endParaRPr dirty="0"/>
          </a:p>
          <a:p>
            <a:pPr lvl="1">
              <a:spcBef>
                <a:spcPts val="0"/>
              </a:spcBef>
            </a:pPr>
            <a:r>
              <a:rPr lang="en" dirty="0"/>
              <a:t>Less Than: &lt;</a:t>
            </a:r>
            <a:endParaRPr dirty="0"/>
          </a:p>
          <a:p>
            <a:pPr lvl="1">
              <a:spcBef>
                <a:spcPts val="0"/>
              </a:spcBef>
            </a:pPr>
            <a:r>
              <a:rPr lang="en" dirty="0"/>
              <a:t>Greater Than: &gt;</a:t>
            </a:r>
            <a:endParaRPr dirty="0"/>
          </a:p>
          <a:p>
            <a:pPr lvl="1">
              <a:spcBef>
                <a:spcPts val="0"/>
              </a:spcBef>
            </a:pPr>
            <a:r>
              <a:rPr lang="en" dirty="0"/>
              <a:t>Less Than or Equal To: &lt;= [note that =&lt; is not allowed] Greater Than or Equal To: &gt;= [note that =&gt; is not allowed]</a:t>
            </a:r>
            <a:endParaRPr dirty="0"/>
          </a:p>
          <a:p>
            <a:pPr marL="0" lvl="0" indent="0" algn="l" rtl="0">
              <a:spcBef>
                <a:spcPts val="480"/>
              </a:spcBef>
              <a:spcAft>
                <a:spcPts val="0"/>
              </a:spcAft>
              <a:buClr>
                <a:schemeClr val="dk1"/>
              </a:buClr>
              <a:buSzPts val="1100"/>
              <a:buFont typeface="Arial"/>
              <a:buNone/>
            </a:pPr>
            <a:endParaRPr dirty="0"/>
          </a:p>
          <a:p>
            <a:pPr marL="0" lvl="0" indent="0" algn="l" rtl="0">
              <a:spcBef>
                <a:spcPts val="480"/>
              </a:spcBef>
              <a:spcAft>
                <a:spcPts val="0"/>
              </a:spcAft>
              <a:buNone/>
            </a:pP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Conditional/Boolean Detail</a:t>
            </a:r>
            <a:endParaRPr/>
          </a:p>
        </p:txBody>
      </p:sp>
      <p:sp>
        <p:nvSpPr>
          <p:cNvPr id="248" name="Google Shape;248;p40"/>
          <p:cNvSpPr txBox="1">
            <a:spLocks noGrp="1"/>
          </p:cNvSpPr>
          <p:nvPr>
            <p:ph type="body" idx="1"/>
          </p:nvPr>
        </p:nvSpPr>
        <p:spPr>
          <a:xfrm>
            <a:off x="580025" y="1389577"/>
            <a:ext cx="8229600" cy="3057600"/>
          </a:xfrm>
          <a:prstGeom prst="rect">
            <a:avLst/>
          </a:prstGeom>
        </p:spPr>
        <p:txBody>
          <a:bodyPr spcFirstLastPara="1" wrap="square" lIns="91425" tIns="91425" rIns="91425" bIns="91425" anchor="t" anchorCtr="0">
            <a:noAutofit/>
          </a:bodyPr>
          <a:lstStyle/>
          <a:p>
            <a:r>
              <a:rPr lang="en" dirty="0"/>
              <a:t>The Boolean operators are </a:t>
            </a:r>
            <a:r>
              <a:rPr lang="en" b="1" dirty="0"/>
              <a:t>and</a:t>
            </a:r>
            <a:r>
              <a:rPr lang="en" dirty="0"/>
              <a:t>, </a:t>
            </a:r>
            <a:r>
              <a:rPr lang="en" b="1" dirty="0"/>
              <a:t>or</a:t>
            </a:r>
            <a:r>
              <a:rPr lang="en" dirty="0"/>
              <a:t>, and </a:t>
            </a:r>
            <a:r>
              <a:rPr lang="en" b="1" dirty="0"/>
              <a:t>not</a:t>
            </a:r>
            <a:r>
              <a:rPr lang="en" dirty="0"/>
              <a:t>.</a:t>
            </a:r>
            <a:endParaRPr dirty="0"/>
          </a:p>
          <a:p>
            <a:pPr lvl="1">
              <a:spcBef>
                <a:spcPts val="0"/>
              </a:spcBef>
            </a:pPr>
            <a:r>
              <a:rPr lang="en" dirty="0"/>
              <a:t>A and B : true if both A and B are true, false otherwise.</a:t>
            </a:r>
            <a:endParaRPr dirty="0"/>
          </a:p>
          <a:p>
            <a:pPr lvl="1">
              <a:spcBef>
                <a:spcPts val="0"/>
              </a:spcBef>
            </a:pPr>
            <a:r>
              <a:rPr lang="en" dirty="0"/>
              <a:t>A or B : true if A is true or B is true (or both are true), false otherwise.</a:t>
            </a:r>
            <a:endParaRPr dirty="0"/>
          </a:p>
          <a:p>
            <a:pPr lvl="1">
              <a:spcBef>
                <a:spcPts val="0"/>
              </a:spcBef>
            </a:pPr>
            <a:r>
              <a:rPr lang="en" dirty="0"/>
              <a:t>not A : “reverses” A, so true if A is false, false if A is true.</a:t>
            </a:r>
            <a:endParaRPr dirty="0"/>
          </a:p>
          <a:p>
            <a:pPr>
              <a:spcBef>
                <a:spcPts val="0"/>
              </a:spcBef>
            </a:pPr>
            <a:r>
              <a:rPr lang="en" dirty="0"/>
              <a:t>In numerical terms, 0/Null/Empty == False,</a:t>
            </a:r>
            <a:endParaRPr dirty="0"/>
          </a:p>
          <a:p>
            <a:pPr>
              <a:spcBef>
                <a:spcPts val="0"/>
              </a:spcBef>
            </a:pPr>
            <a:r>
              <a:rPr lang="en" dirty="0"/>
              <a:t>Anything else == True.</a:t>
            </a:r>
            <a:endParaRPr dirty="0"/>
          </a:p>
          <a:p>
            <a:pPr>
              <a:spcBef>
                <a:spcPts val="0"/>
              </a:spcBef>
            </a:pPr>
            <a:r>
              <a:rPr lang="en" dirty="0"/>
              <a:t>If/elif/else handle non-loop conditions</a:t>
            </a:r>
            <a:endParaRPr dirty="0"/>
          </a:p>
          <a:p>
            <a:pPr marL="0" lvl="0" indent="0" algn="l" rtl="0">
              <a:spcBef>
                <a:spcPts val="480"/>
              </a:spcBef>
              <a:spcAft>
                <a:spcPts val="0"/>
              </a:spcAft>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Conditional/Boolean Practice</a:t>
            </a:r>
            <a:endParaRPr/>
          </a:p>
        </p:txBody>
      </p:sp>
      <p:sp>
        <p:nvSpPr>
          <p:cNvPr id="254" name="Google Shape;254;p41"/>
          <p:cNvSpPr txBox="1">
            <a:spLocks noGrp="1"/>
          </p:cNvSpPr>
          <p:nvPr>
            <p:ph type="body" idx="1"/>
          </p:nvPr>
        </p:nvSpPr>
        <p:spPr>
          <a:xfrm>
            <a:off x="457200" y="1536952"/>
            <a:ext cx="8229600" cy="3057600"/>
          </a:xfrm>
          <a:prstGeom prst="rect">
            <a:avLst/>
          </a:prstGeom>
          <a:solidFill>
            <a:schemeClr val="lt1"/>
          </a:solid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2100">
                <a:highlight>
                  <a:srgbClr val="FFFFFE"/>
                </a:highlight>
              </a:rPr>
              <a:t>Why this output for the following program?</a:t>
            </a:r>
            <a:endParaRPr sz="2100">
              <a:highlight>
                <a:srgbClr val="FFFFFE"/>
              </a:highlight>
            </a:endParaRPr>
          </a:p>
          <a:p>
            <a:pPr marL="0" lvl="0" indent="0" algn="l" rtl="0">
              <a:lnSpc>
                <a:spcPct val="135714"/>
              </a:lnSpc>
              <a:spcBef>
                <a:spcPts val="0"/>
              </a:spcBef>
              <a:spcAft>
                <a:spcPts val="0"/>
              </a:spcAft>
              <a:buNone/>
            </a:pPr>
            <a:r>
              <a:rPr lang="en" sz="2100">
                <a:highlight>
                  <a:srgbClr val="FFFFFE"/>
                </a:highlight>
              </a:rPr>
              <a:t>a=5</a:t>
            </a:r>
            <a:endParaRPr sz="2100">
              <a:highlight>
                <a:srgbClr val="FFFFFE"/>
              </a:highlight>
            </a:endParaRPr>
          </a:p>
          <a:p>
            <a:pPr marL="0" lvl="0" indent="0" algn="l" rtl="0">
              <a:lnSpc>
                <a:spcPct val="135714"/>
              </a:lnSpc>
              <a:spcBef>
                <a:spcPts val="0"/>
              </a:spcBef>
              <a:spcAft>
                <a:spcPts val="0"/>
              </a:spcAft>
              <a:buNone/>
            </a:pPr>
            <a:r>
              <a:rPr lang="en" sz="2100">
                <a:highlight>
                  <a:srgbClr val="FFFFFE"/>
                </a:highlight>
              </a:rPr>
              <a:t>b=6</a:t>
            </a:r>
            <a:endParaRPr sz="2100">
              <a:highlight>
                <a:srgbClr val="FFFFFE"/>
              </a:highlight>
            </a:endParaRPr>
          </a:p>
          <a:p>
            <a:pPr marL="0" lvl="0" indent="0" algn="l" rtl="0">
              <a:lnSpc>
                <a:spcPct val="135714"/>
              </a:lnSpc>
              <a:spcBef>
                <a:spcPts val="0"/>
              </a:spcBef>
              <a:spcAft>
                <a:spcPts val="0"/>
              </a:spcAft>
              <a:buNone/>
            </a:pPr>
            <a:r>
              <a:rPr lang="en" sz="2100">
                <a:highlight>
                  <a:srgbClr val="FFFFFE"/>
                </a:highlight>
              </a:rPr>
              <a:t>c=b&lt;a</a:t>
            </a:r>
            <a:endParaRPr sz="2100">
              <a:highlight>
                <a:srgbClr val="FFFFFE"/>
              </a:highlight>
            </a:endParaRPr>
          </a:p>
          <a:p>
            <a:pPr marL="0" lvl="0" indent="0" algn="l" rtl="0">
              <a:lnSpc>
                <a:spcPct val="135714"/>
              </a:lnSpc>
              <a:spcBef>
                <a:spcPts val="0"/>
              </a:spcBef>
              <a:spcAft>
                <a:spcPts val="0"/>
              </a:spcAft>
              <a:buNone/>
            </a:pPr>
            <a:r>
              <a:rPr lang="en" sz="2100">
                <a:highlight>
                  <a:srgbClr val="FFFFFE"/>
                </a:highlight>
              </a:rPr>
              <a:t>print(c)</a:t>
            </a:r>
            <a:endParaRPr sz="2100">
              <a:highlight>
                <a:srgbClr val="FFFFFE"/>
              </a:highlight>
            </a:endParaRPr>
          </a:p>
          <a:p>
            <a:pPr marL="0" lvl="0" indent="0" algn="l" rtl="0">
              <a:lnSpc>
                <a:spcPct val="135714"/>
              </a:lnSpc>
              <a:spcBef>
                <a:spcPts val="0"/>
              </a:spcBef>
              <a:spcAft>
                <a:spcPts val="0"/>
              </a:spcAft>
              <a:buNone/>
            </a:pPr>
            <a:r>
              <a:rPr lang="en" sz="2100">
                <a:highlight>
                  <a:srgbClr val="FFFFFE"/>
                </a:highlight>
              </a:rPr>
              <a:t>d=b&gt;a</a:t>
            </a:r>
            <a:endParaRPr sz="2100">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2100">
                <a:highlight>
                  <a:srgbClr val="FFFFFE"/>
                </a:highlight>
              </a:rPr>
              <a:t>print(d)</a:t>
            </a:r>
            <a:endParaRPr sz="2100">
              <a:highlight>
                <a:srgbClr val="FFFFFE"/>
              </a:highlight>
            </a:endParaRPr>
          </a:p>
          <a:p>
            <a:pPr marL="0" lvl="0" indent="0" algn="l" rtl="0">
              <a:spcBef>
                <a:spcPts val="48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Conditional/Boolean Practice</a:t>
            </a:r>
            <a:endParaRPr/>
          </a:p>
        </p:txBody>
      </p:sp>
      <p:sp>
        <p:nvSpPr>
          <p:cNvPr id="260" name="Google Shape;260;p42"/>
          <p:cNvSpPr txBox="1">
            <a:spLocks noGrp="1"/>
          </p:cNvSpPr>
          <p:nvPr>
            <p:ph type="body" idx="1"/>
          </p:nvPr>
        </p:nvSpPr>
        <p:spPr>
          <a:xfrm>
            <a:off x="457200" y="1536952"/>
            <a:ext cx="8229600" cy="3057600"/>
          </a:xfrm>
          <a:prstGeom prst="rect">
            <a:avLst/>
          </a:prstGeom>
          <a:solidFill>
            <a:schemeClr val="lt1"/>
          </a:solidFill>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2100" dirty="0">
                <a:highlight>
                  <a:srgbClr val="FFFFFE"/>
                </a:highlight>
              </a:rPr>
              <a:t>Why this output for the following program?</a:t>
            </a:r>
            <a:endParaRPr sz="2100" dirty="0">
              <a:highlight>
                <a:srgbClr val="FFFFFE"/>
              </a:highlight>
            </a:endParaRPr>
          </a:p>
          <a:p>
            <a:pPr marL="0" lvl="0" indent="0" algn="l" rtl="0">
              <a:lnSpc>
                <a:spcPct val="135714"/>
              </a:lnSpc>
              <a:spcBef>
                <a:spcPts val="0"/>
              </a:spcBef>
              <a:spcAft>
                <a:spcPts val="0"/>
              </a:spcAft>
              <a:buNone/>
            </a:pPr>
            <a:r>
              <a:rPr lang="en" sz="2100" dirty="0">
                <a:highlight>
                  <a:srgbClr val="FFFFFE"/>
                </a:highlight>
              </a:rPr>
              <a:t>a=5</a:t>
            </a:r>
            <a:endParaRPr sz="2100" dirty="0">
              <a:highlight>
                <a:srgbClr val="FFFFFE"/>
              </a:highlight>
            </a:endParaRPr>
          </a:p>
          <a:p>
            <a:pPr marL="0" lvl="0" indent="0" algn="l" rtl="0">
              <a:lnSpc>
                <a:spcPct val="135714"/>
              </a:lnSpc>
              <a:spcBef>
                <a:spcPts val="0"/>
              </a:spcBef>
              <a:spcAft>
                <a:spcPts val="0"/>
              </a:spcAft>
              <a:buNone/>
            </a:pPr>
            <a:r>
              <a:rPr lang="en" sz="2100" dirty="0">
                <a:highlight>
                  <a:srgbClr val="FFFFFE"/>
                </a:highlight>
              </a:rPr>
              <a:t>b=6</a:t>
            </a:r>
            <a:endParaRPr sz="2100" dirty="0">
              <a:highlight>
                <a:srgbClr val="FFFFFE"/>
              </a:highlight>
            </a:endParaRPr>
          </a:p>
          <a:p>
            <a:pPr marL="0" lvl="0" indent="0" algn="l" rtl="0">
              <a:lnSpc>
                <a:spcPct val="135714"/>
              </a:lnSpc>
              <a:spcBef>
                <a:spcPts val="0"/>
              </a:spcBef>
              <a:spcAft>
                <a:spcPts val="0"/>
              </a:spcAft>
              <a:buNone/>
            </a:pPr>
            <a:r>
              <a:rPr lang="en" sz="2100" dirty="0">
                <a:highlight>
                  <a:srgbClr val="FFFFFE"/>
                </a:highlight>
              </a:rPr>
              <a:t>c=b&lt;a</a:t>
            </a:r>
            <a:endParaRPr sz="2100" dirty="0">
              <a:highlight>
                <a:srgbClr val="FFFFFE"/>
              </a:highlight>
            </a:endParaRPr>
          </a:p>
          <a:p>
            <a:pPr marL="0" lvl="0" indent="0" algn="l" rtl="0">
              <a:lnSpc>
                <a:spcPct val="135714"/>
              </a:lnSpc>
              <a:spcBef>
                <a:spcPts val="0"/>
              </a:spcBef>
              <a:spcAft>
                <a:spcPts val="0"/>
              </a:spcAft>
              <a:buNone/>
            </a:pPr>
            <a:r>
              <a:rPr lang="en" sz="2100" dirty="0">
                <a:highlight>
                  <a:srgbClr val="FFFFFE"/>
                </a:highlight>
              </a:rPr>
              <a:t>print(c)</a:t>
            </a:r>
            <a:endParaRPr sz="2100" dirty="0">
              <a:highlight>
                <a:srgbClr val="FFFFFE"/>
              </a:highlight>
            </a:endParaRPr>
          </a:p>
          <a:p>
            <a:pPr marL="0" lvl="0" indent="0" algn="l" rtl="0">
              <a:lnSpc>
                <a:spcPct val="135714"/>
              </a:lnSpc>
              <a:spcBef>
                <a:spcPts val="0"/>
              </a:spcBef>
              <a:spcAft>
                <a:spcPts val="0"/>
              </a:spcAft>
              <a:buNone/>
            </a:pPr>
            <a:r>
              <a:rPr lang="en" sz="2100" dirty="0">
                <a:highlight>
                  <a:srgbClr val="FFFFFE"/>
                </a:highlight>
              </a:rPr>
              <a:t>d=b&gt;a</a:t>
            </a:r>
            <a:endParaRPr sz="2100" dirty="0">
              <a:highlight>
                <a:srgbClr val="FFFFFE"/>
              </a:highlight>
            </a:endParaRPr>
          </a:p>
          <a:p>
            <a:pPr marL="0" lvl="0" indent="0" algn="l" rtl="0">
              <a:lnSpc>
                <a:spcPct val="135714"/>
              </a:lnSpc>
              <a:spcBef>
                <a:spcPts val="0"/>
              </a:spcBef>
              <a:spcAft>
                <a:spcPts val="0"/>
              </a:spcAft>
              <a:buClr>
                <a:schemeClr val="dk1"/>
              </a:buClr>
              <a:buSzPts val="1100"/>
              <a:buFont typeface="Arial"/>
              <a:buNone/>
            </a:pPr>
            <a:r>
              <a:rPr lang="en" sz="2100" dirty="0">
                <a:highlight>
                  <a:srgbClr val="FFFFFE"/>
                </a:highlight>
              </a:rPr>
              <a:t>print(d)</a:t>
            </a:r>
            <a:endParaRPr sz="2100" dirty="0">
              <a:highlight>
                <a:srgbClr val="FFFFFE"/>
              </a:highlight>
            </a:endParaRPr>
          </a:p>
          <a:p>
            <a:pPr marL="0" lvl="0" indent="0" algn="l" rtl="0">
              <a:spcBef>
                <a:spcPts val="480"/>
              </a:spcBef>
              <a:spcAft>
                <a:spcPts val="0"/>
              </a:spcAft>
              <a:buNone/>
            </a:pPr>
            <a:endParaRPr dirty="0"/>
          </a:p>
        </p:txBody>
      </p:sp>
      <p:sp>
        <p:nvSpPr>
          <p:cNvPr id="261" name="Google Shape;261;p42"/>
          <p:cNvSpPr txBox="1"/>
          <p:nvPr/>
        </p:nvSpPr>
        <p:spPr>
          <a:xfrm>
            <a:off x="6049375" y="2886500"/>
            <a:ext cx="2395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Output:</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a:t>False</a:t>
            </a:r>
            <a:endParaRPr sz="2100"/>
          </a:p>
          <a:p>
            <a:pPr marL="0" lvl="0" indent="0" algn="l" rtl="0">
              <a:spcBef>
                <a:spcPts val="0"/>
              </a:spcBef>
              <a:spcAft>
                <a:spcPts val="0"/>
              </a:spcAft>
              <a:buNone/>
            </a:pPr>
            <a:r>
              <a:rPr lang="en" sz="2100"/>
              <a:t>True</a:t>
            </a:r>
            <a:endParaRPr sz="21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 Detail</a:t>
            </a:r>
            <a:endParaRPr/>
          </a:p>
        </p:txBody>
      </p:sp>
      <p:sp>
        <p:nvSpPr>
          <p:cNvPr id="267" name="Google Shape;267;p43"/>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Loop Drivers:</a:t>
            </a:r>
            <a:endParaRPr dirty="0"/>
          </a:p>
          <a:p>
            <a:pPr lvl="1">
              <a:spcBef>
                <a:spcPts val="0"/>
              </a:spcBef>
            </a:pPr>
            <a:r>
              <a:rPr lang="en" dirty="0"/>
              <a:t>for - When you know, or can calculate the iterations.</a:t>
            </a:r>
            <a:endParaRPr dirty="0"/>
          </a:p>
          <a:p>
            <a:pPr lvl="1">
              <a:spcBef>
                <a:spcPts val="0"/>
              </a:spcBef>
            </a:pPr>
            <a:r>
              <a:rPr lang="en" dirty="0"/>
              <a:t>while - When iterations are unknown.</a:t>
            </a:r>
            <a:endParaRPr dirty="0"/>
          </a:p>
          <a:p>
            <a:pPr>
              <a:spcBef>
                <a:spcPts val="0"/>
              </a:spcBef>
            </a:pPr>
            <a:r>
              <a:rPr lang="en" dirty="0"/>
              <a:t>Program continues performing indented operations and loop back up until conditions are met.</a:t>
            </a:r>
            <a:endParaRPr dirty="0"/>
          </a:p>
          <a:p>
            <a:pPr>
              <a:spcBef>
                <a:spcPts val="0"/>
              </a:spcBef>
            </a:pPr>
            <a:r>
              <a:rPr lang="en" dirty="0"/>
              <a:t>Often counters are in play to track loop count.</a:t>
            </a:r>
            <a:endParaRPr dirty="0"/>
          </a:p>
          <a:p>
            <a:pPr>
              <a:spcBef>
                <a:spcPts val="0"/>
              </a:spcBef>
            </a:pPr>
            <a:r>
              <a:rPr lang="en" dirty="0"/>
              <a:t>‘While true:’ is often used for a continuous loop.</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 Practice</a:t>
            </a:r>
            <a:endParaRPr/>
          </a:p>
        </p:txBody>
      </p:sp>
      <p:sp>
        <p:nvSpPr>
          <p:cNvPr id="273" name="Google Shape;273;p44"/>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dirty="0"/>
              <a:t>Eggs = 0</a:t>
            </a:r>
            <a:endParaRPr dirty="0"/>
          </a:p>
          <a:p>
            <a:pPr marL="0" lvl="0" indent="0" algn="l" rtl="0">
              <a:spcBef>
                <a:spcPts val="480"/>
              </a:spcBef>
              <a:spcAft>
                <a:spcPts val="0"/>
              </a:spcAft>
              <a:buNone/>
            </a:pPr>
            <a:r>
              <a:rPr lang="en" dirty="0"/>
              <a:t>while Eggs &lt; 12:</a:t>
            </a:r>
            <a:endParaRPr dirty="0"/>
          </a:p>
          <a:p>
            <a:pPr marL="0" lvl="0" indent="0" algn="l" rtl="0">
              <a:spcBef>
                <a:spcPts val="480"/>
              </a:spcBef>
              <a:spcAft>
                <a:spcPts val="0"/>
              </a:spcAft>
              <a:buNone/>
            </a:pPr>
            <a:r>
              <a:rPr lang="en" dirty="0"/>
              <a:t>    Eggs = Eggs + 1</a:t>
            </a:r>
            <a:endParaRPr dirty="0"/>
          </a:p>
          <a:p>
            <a:pPr marL="0" lvl="0" indent="0" algn="l" rtl="0">
              <a:spcBef>
                <a:spcPts val="480"/>
              </a:spcBef>
              <a:spcAft>
                <a:spcPts val="0"/>
              </a:spcAft>
              <a:buNone/>
            </a:pPr>
            <a:r>
              <a:rPr lang="en" dirty="0"/>
              <a:t>print(‘A dozen eggs, next’)    </a:t>
            </a:r>
            <a:endParaRPr dirty="0"/>
          </a:p>
          <a:p>
            <a:pPr marL="0" lvl="0" indent="0" algn="l" rtl="0">
              <a:spcBef>
                <a:spcPts val="480"/>
              </a:spcBef>
              <a:spcAft>
                <a:spcPts val="0"/>
              </a:spcAft>
              <a:buNone/>
            </a:pPr>
            <a:endParaRPr dirty="0"/>
          </a:p>
          <a:p>
            <a:pPr marL="0" lvl="0" indent="0" algn="l" rtl="0">
              <a:spcBef>
                <a:spcPts val="480"/>
              </a:spcBef>
              <a:spcAft>
                <a:spcPts val="0"/>
              </a:spcAft>
              <a:buNone/>
            </a:pPr>
            <a:r>
              <a:rPr lang="en" dirty="0"/>
              <a:t>How can we count out a dozen dozen?</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 Practice (using while)</a:t>
            </a:r>
            <a:endParaRPr/>
          </a:p>
        </p:txBody>
      </p:sp>
      <p:sp>
        <p:nvSpPr>
          <p:cNvPr id="279" name="Google Shape;279;p45"/>
          <p:cNvSpPr txBox="1">
            <a:spLocks noGrp="1"/>
          </p:cNvSpPr>
          <p:nvPr>
            <p:ph type="body" idx="1"/>
          </p:nvPr>
        </p:nvSpPr>
        <p:spPr>
          <a:xfrm>
            <a:off x="457200" y="1055690"/>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dirty="0"/>
              <a:t>Eggs = 0</a:t>
            </a:r>
            <a:endParaRPr dirty="0"/>
          </a:p>
          <a:p>
            <a:pPr marL="0" lvl="0" indent="0" algn="l" rtl="0">
              <a:spcBef>
                <a:spcPts val="480"/>
              </a:spcBef>
              <a:spcAft>
                <a:spcPts val="0"/>
              </a:spcAft>
              <a:buNone/>
            </a:pPr>
            <a:r>
              <a:rPr lang="en" dirty="0"/>
              <a:t>Dozen = 0</a:t>
            </a:r>
            <a:endParaRPr dirty="0"/>
          </a:p>
          <a:p>
            <a:pPr marL="0" lvl="0" indent="0" algn="l" rtl="0">
              <a:spcBef>
                <a:spcPts val="480"/>
              </a:spcBef>
              <a:spcAft>
                <a:spcPts val="0"/>
              </a:spcAft>
              <a:buNone/>
            </a:pPr>
            <a:r>
              <a:rPr lang="en" dirty="0"/>
              <a:t>while Dozen &lt; 12:</a:t>
            </a:r>
            <a:endParaRPr dirty="0"/>
          </a:p>
          <a:p>
            <a:pPr marL="0" lvl="0" indent="0" algn="l" rtl="0">
              <a:spcBef>
                <a:spcPts val="480"/>
              </a:spcBef>
              <a:spcAft>
                <a:spcPts val="0"/>
              </a:spcAft>
              <a:buNone/>
            </a:pPr>
            <a:r>
              <a:rPr lang="en" dirty="0"/>
              <a:t>    while Eggs &lt; 12:</a:t>
            </a:r>
            <a:endParaRPr dirty="0"/>
          </a:p>
          <a:p>
            <a:pPr marL="0" lvl="0" indent="0" algn="l" rtl="0">
              <a:spcBef>
                <a:spcPts val="480"/>
              </a:spcBef>
              <a:spcAft>
                <a:spcPts val="0"/>
              </a:spcAft>
              <a:buNone/>
            </a:pPr>
            <a:r>
              <a:rPr lang="en" dirty="0"/>
              <a:t>        Eggs = Eggs + 1</a:t>
            </a:r>
            <a:endParaRPr dirty="0"/>
          </a:p>
          <a:p>
            <a:pPr marL="0" lvl="0" indent="0" algn="l" rtl="0">
              <a:spcBef>
                <a:spcPts val="480"/>
              </a:spcBef>
              <a:spcAft>
                <a:spcPts val="0"/>
              </a:spcAft>
              <a:buNone/>
            </a:pPr>
            <a:r>
              <a:rPr lang="en" dirty="0"/>
              <a:t>    Dozen = Dozen + 1</a:t>
            </a:r>
            <a:endParaRPr dirty="0"/>
          </a:p>
          <a:p>
            <a:pPr marL="0" lvl="0" indent="0" algn="l" rtl="0">
              <a:spcBef>
                <a:spcPts val="480"/>
              </a:spcBef>
              <a:spcAft>
                <a:spcPts val="0"/>
              </a:spcAft>
              <a:buNone/>
            </a:pPr>
            <a:r>
              <a:rPr lang="en" dirty="0"/>
              <a:t>    print(‘Another dozen (‘ + str(Dozen) + ‘)  eggs, next’)    </a:t>
            </a:r>
            <a:endParaRPr dirty="0"/>
          </a:p>
          <a:p>
            <a:pPr marL="0" lvl="0" indent="0" algn="l" rtl="0">
              <a:spcBef>
                <a:spcPts val="480"/>
              </a:spcBef>
              <a:spcAft>
                <a:spcPts val="0"/>
              </a:spcAft>
              <a:buNone/>
            </a:pPr>
            <a:r>
              <a:rPr lang="en" dirty="0"/>
              <a:t>print(‘Behold, a gross of eggs!’)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D31F-C097-45CF-B620-FE83A4CF86C1}"/>
              </a:ext>
            </a:extLst>
          </p:cNvPr>
          <p:cNvSpPr>
            <a:spLocks noGrp="1"/>
          </p:cNvSpPr>
          <p:nvPr>
            <p:ph type="title"/>
          </p:nvPr>
        </p:nvSpPr>
        <p:spPr/>
        <p:txBody>
          <a:bodyPr/>
          <a:lstStyle/>
          <a:p>
            <a:br>
              <a:rPr lang="en" dirty="0"/>
            </a:br>
            <a:r>
              <a:rPr lang="en" dirty="0"/>
              <a:t>Grand Challenge</a:t>
            </a:r>
            <a:r>
              <a:rPr lang="en-US" dirty="0"/>
              <a:t>s for Engineering</a:t>
            </a:r>
            <a:br>
              <a:rPr lang="en" dirty="0"/>
            </a:br>
            <a:endParaRPr lang="en-US" dirty="0"/>
          </a:p>
        </p:txBody>
      </p:sp>
      <p:sp>
        <p:nvSpPr>
          <p:cNvPr id="3" name="Text Placeholder 2">
            <a:extLst>
              <a:ext uri="{FF2B5EF4-FFF2-40B4-BE49-F238E27FC236}">
                <a16:creationId xmlns:a16="http://schemas.microsoft.com/office/drawing/2014/main" id="{4EBBFE97-480B-497F-A8FB-C91D26F04179}"/>
              </a:ext>
            </a:extLst>
          </p:cNvPr>
          <p:cNvSpPr>
            <a:spLocks noGrp="1"/>
          </p:cNvSpPr>
          <p:nvPr>
            <p:ph type="body" idx="1"/>
          </p:nvPr>
        </p:nvSpPr>
        <p:spPr/>
        <p:txBody>
          <a:bodyPr/>
          <a:lstStyle/>
          <a:p>
            <a:r>
              <a:rPr lang="en-US" dirty="0">
                <a:hlinkClick r:id="rId2"/>
              </a:rPr>
              <a:t>http://www.engineeringchallenges.org/challenges.aspx</a:t>
            </a:r>
            <a:endParaRPr lang="en-US" dirty="0"/>
          </a:p>
          <a:p>
            <a:endParaRPr lang="en-US" dirty="0"/>
          </a:p>
        </p:txBody>
      </p:sp>
    </p:spTree>
    <p:extLst>
      <p:ext uri="{BB962C8B-B14F-4D97-AF65-F5344CB8AC3E}">
        <p14:creationId xmlns:p14="http://schemas.microsoft.com/office/powerpoint/2010/main" val="404061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 Practice (using for)</a:t>
            </a:r>
            <a:endParaRPr/>
          </a:p>
        </p:txBody>
      </p:sp>
      <p:sp>
        <p:nvSpPr>
          <p:cNvPr id="285" name="Google Shape;285;p46"/>
          <p:cNvSpPr txBox="1">
            <a:spLocks noGrp="1"/>
          </p:cNvSpPr>
          <p:nvPr>
            <p:ph type="body" idx="1"/>
          </p:nvPr>
        </p:nvSpPr>
        <p:spPr>
          <a:xfrm>
            <a:off x="457200" y="1060065"/>
            <a:ext cx="8229600" cy="30576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None/>
            </a:pPr>
            <a:r>
              <a:rPr lang="en" dirty="0"/>
              <a:t>Eggs = 0</a:t>
            </a:r>
            <a:endParaRPr dirty="0"/>
          </a:p>
          <a:p>
            <a:pPr marL="0" lvl="0" indent="0" algn="l" rtl="0">
              <a:spcBef>
                <a:spcPts val="480"/>
              </a:spcBef>
              <a:spcAft>
                <a:spcPts val="0"/>
              </a:spcAft>
              <a:buNone/>
            </a:pPr>
            <a:r>
              <a:rPr lang="en" dirty="0"/>
              <a:t>Dozen = 0</a:t>
            </a:r>
            <a:endParaRPr dirty="0"/>
          </a:p>
          <a:p>
            <a:pPr marL="0" lvl="0" indent="0" algn="l" rtl="0">
              <a:spcBef>
                <a:spcPts val="480"/>
              </a:spcBef>
              <a:spcAft>
                <a:spcPts val="0"/>
              </a:spcAft>
              <a:buNone/>
            </a:pPr>
            <a:r>
              <a:rPr lang="en" dirty="0"/>
              <a:t>for i in range(12):</a:t>
            </a:r>
            <a:endParaRPr dirty="0"/>
          </a:p>
          <a:p>
            <a:pPr marL="0" lvl="0" indent="0" algn="l" rtl="0">
              <a:spcBef>
                <a:spcPts val="480"/>
              </a:spcBef>
              <a:spcAft>
                <a:spcPts val="0"/>
              </a:spcAft>
              <a:buNone/>
            </a:pPr>
            <a:r>
              <a:rPr lang="en" dirty="0"/>
              <a:t>    for j in range(12):</a:t>
            </a:r>
            <a:endParaRPr dirty="0"/>
          </a:p>
          <a:p>
            <a:pPr marL="0" lvl="0" indent="0" algn="l" rtl="0">
              <a:spcBef>
                <a:spcPts val="480"/>
              </a:spcBef>
              <a:spcAft>
                <a:spcPts val="0"/>
              </a:spcAft>
              <a:buNone/>
            </a:pPr>
            <a:r>
              <a:rPr lang="en" dirty="0"/>
              <a:t>        Eggs = Eggs + 1</a:t>
            </a:r>
            <a:endParaRPr dirty="0"/>
          </a:p>
          <a:p>
            <a:pPr marL="0" lvl="0" indent="0" algn="l" rtl="0">
              <a:spcBef>
                <a:spcPts val="480"/>
              </a:spcBef>
              <a:spcAft>
                <a:spcPts val="0"/>
              </a:spcAft>
              <a:buNone/>
            </a:pPr>
            <a:r>
              <a:rPr lang="en" dirty="0"/>
              <a:t>    Dozen = Dozen + 1</a:t>
            </a:r>
            <a:endParaRPr dirty="0"/>
          </a:p>
          <a:p>
            <a:pPr marL="0" lvl="0" indent="0" algn="l" rtl="0">
              <a:spcBef>
                <a:spcPts val="480"/>
              </a:spcBef>
              <a:spcAft>
                <a:spcPts val="0"/>
              </a:spcAft>
              <a:buNone/>
            </a:pPr>
            <a:r>
              <a:rPr lang="en" dirty="0"/>
              <a:t>    print(‘Another dozen (‘ + str(Dozen) + ‘)  eggs, next’)    </a:t>
            </a:r>
            <a:endParaRPr dirty="0"/>
          </a:p>
          <a:p>
            <a:pPr marL="0" lvl="0" indent="0" algn="l" rtl="0">
              <a:spcBef>
                <a:spcPts val="480"/>
              </a:spcBef>
              <a:spcAft>
                <a:spcPts val="0"/>
              </a:spcAft>
              <a:buNone/>
            </a:pPr>
            <a:r>
              <a:rPr lang="en" dirty="0"/>
              <a:t>print(‘Behold, a gross of eggs!’)</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Structures</a:t>
            </a:r>
            <a:endParaRPr/>
          </a:p>
        </p:txBody>
      </p:sp>
      <p:sp>
        <p:nvSpPr>
          <p:cNvPr id="297" name="Google Shape;297;p48"/>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Use space to support clarity of code. Blocking is an effective method for keeping actions organized.</a:t>
            </a:r>
            <a:endParaRPr dirty="0"/>
          </a:p>
          <a:p>
            <a:pPr marL="800100" indent="-342900"/>
            <a:endParaRPr dirty="0"/>
          </a:p>
          <a:p>
            <a:r>
              <a:rPr lang="en" dirty="0"/>
              <a:t>Always include comments above blocks and right of lines of code for both you and those peers/employees that may be assigned to complete or adjust your code later.</a:t>
            </a:r>
            <a:endParaRPr dirty="0"/>
          </a:p>
          <a:p>
            <a:pPr marL="0" lvl="0" indent="0" algn="l" rtl="0">
              <a:spcBef>
                <a:spcPts val="480"/>
              </a:spcBef>
              <a:spcAft>
                <a:spcPts val="0"/>
              </a:spcAft>
              <a:buNone/>
            </a:pP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457200" y="537505"/>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Metacognition</a:t>
            </a:r>
            <a:endParaRPr dirty="0"/>
          </a:p>
        </p:txBody>
      </p:sp>
      <p:sp>
        <p:nvSpPr>
          <p:cNvPr id="333" name="Google Shape;333;p54"/>
          <p:cNvSpPr txBox="1">
            <a:spLocks noGrp="1"/>
          </p:cNvSpPr>
          <p:nvPr>
            <p:ph type="body" idx="1"/>
          </p:nvPr>
        </p:nvSpPr>
        <p:spPr>
          <a:xfrm>
            <a:off x="457200" y="962529"/>
            <a:ext cx="8229600" cy="3448271"/>
          </a:xfrm>
          <a:prstGeom prst="rect">
            <a:avLst/>
          </a:prstGeom>
        </p:spPr>
        <p:txBody>
          <a:bodyPr spcFirstLastPara="1" wrap="square" lIns="91425" tIns="91425" rIns="91425" bIns="91425" anchor="t" anchorCtr="0">
            <a:noAutofit/>
          </a:bodyPr>
          <a:lstStyle/>
          <a:p>
            <a:pPr marL="438150" indent="-342900">
              <a:lnSpc>
                <a:spcPct val="115000"/>
              </a:lnSpc>
              <a:spcBef>
                <a:spcPts val="700"/>
              </a:spcBef>
              <a:buSzPts val="2100"/>
            </a:pPr>
            <a:r>
              <a:rPr lang="en" sz="2100" dirty="0">
                <a:highlight>
                  <a:srgbClr val="FFFFFF"/>
                </a:highlight>
                <a:latin typeface="Georgia"/>
                <a:ea typeface="Georgia"/>
                <a:cs typeface="Georgia"/>
                <a:sym typeface="Georgia"/>
              </a:rPr>
              <a:t>College courses have many reflective activities, where you look back and think about what and how you learned.</a:t>
            </a:r>
          </a:p>
          <a:p>
            <a:pPr marL="438150" indent="-342900">
              <a:lnSpc>
                <a:spcPct val="115000"/>
              </a:lnSpc>
              <a:spcBef>
                <a:spcPts val="700"/>
              </a:spcBef>
              <a:buSzPts val="2100"/>
            </a:pPr>
            <a:endParaRPr sz="2100" dirty="0">
              <a:highlight>
                <a:srgbClr val="FFFFFF"/>
              </a:highlight>
              <a:latin typeface="Georgia"/>
              <a:ea typeface="Georgia"/>
              <a:cs typeface="Georgia"/>
              <a:sym typeface="Georgia"/>
            </a:endParaRPr>
          </a:p>
          <a:p>
            <a:pPr marL="438150" indent="-342900">
              <a:lnSpc>
                <a:spcPct val="115000"/>
              </a:lnSpc>
              <a:spcBef>
                <a:spcPts val="0"/>
              </a:spcBef>
              <a:buSzPts val="2100"/>
            </a:pPr>
            <a:r>
              <a:rPr lang="en" sz="2100" dirty="0">
                <a:highlight>
                  <a:srgbClr val="FFFFFF"/>
                </a:highlight>
                <a:latin typeface="Georgia"/>
                <a:ea typeface="Georgia"/>
                <a:cs typeface="Georgia"/>
                <a:sym typeface="Georgia"/>
              </a:rPr>
              <a:t>You will encounter many cross-curricular activities across engineering, math, and physics. Strive to make the connections across disciplines. ETAM essays and lab reports will also pull from your writing courses.</a:t>
            </a:r>
          </a:p>
          <a:p>
            <a:pPr marL="438150" indent="-342900">
              <a:lnSpc>
                <a:spcPct val="115000"/>
              </a:lnSpc>
              <a:spcBef>
                <a:spcPts val="0"/>
              </a:spcBef>
              <a:buSzPts val="2100"/>
            </a:pPr>
            <a:endParaRPr sz="2100" dirty="0">
              <a:highlight>
                <a:srgbClr val="FFFFFF"/>
              </a:highlight>
              <a:latin typeface="Georgia"/>
              <a:ea typeface="Georgia"/>
              <a:cs typeface="Georgia"/>
              <a:sym typeface="Georgia"/>
            </a:endParaRPr>
          </a:p>
          <a:p>
            <a:pPr marL="438150" indent="-342900">
              <a:lnSpc>
                <a:spcPct val="115000"/>
              </a:lnSpc>
              <a:spcBef>
                <a:spcPts val="0"/>
              </a:spcBef>
              <a:buSzPts val="2100"/>
            </a:pPr>
            <a:r>
              <a:rPr lang="en" sz="2100" dirty="0">
                <a:highlight>
                  <a:srgbClr val="FFFFFF"/>
                </a:highlight>
                <a:latin typeface="Georgia"/>
                <a:ea typeface="Georgia"/>
                <a:cs typeface="Georgia"/>
                <a:sym typeface="Georgia"/>
              </a:rPr>
              <a:t>If you cannot communicate an idea or finding effectively, it will appear like the idea or finding did not occur.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Career Prep</a:t>
            </a:r>
            <a:endParaRPr dirty="0"/>
          </a:p>
        </p:txBody>
      </p:sp>
      <p:sp>
        <p:nvSpPr>
          <p:cNvPr id="339" name="Google Shape;339;p55"/>
          <p:cNvSpPr txBox="1">
            <a:spLocks noGrp="1"/>
          </p:cNvSpPr>
          <p:nvPr>
            <p:ph type="body" idx="1"/>
          </p:nvPr>
        </p:nvSpPr>
        <p:spPr>
          <a:xfrm>
            <a:off x="457200" y="1226320"/>
            <a:ext cx="8229600" cy="3057600"/>
          </a:xfrm>
          <a:prstGeom prst="rect">
            <a:avLst/>
          </a:prstGeom>
        </p:spPr>
        <p:txBody>
          <a:bodyPr spcFirstLastPara="1" wrap="square" lIns="91425" tIns="91425" rIns="91425" bIns="91425" anchor="t" anchorCtr="0">
            <a:noAutofit/>
          </a:bodyPr>
          <a:lstStyle/>
          <a:p>
            <a:pPr marL="438150" indent="-342900">
              <a:lnSpc>
                <a:spcPct val="115000"/>
              </a:lnSpc>
              <a:spcBef>
                <a:spcPts val="700"/>
              </a:spcBef>
              <a:buSzPts val="2100"/>
            </a:pPr>
            <a:r>
              <a:rPr lang="en" sz="2100" dirty="0">
                <a:highlight>
                  <a:srgbClr val="FFFFFF"/>
                </a:highlight>
                <a:latin typeface="Georgia"/>
                <a:ea typeface="Georgia"/>
                <a:cs typeface="Georgia"/>
                <a:sym typeface="Georgia"/>
              </a:rPr>
              <a:t>Begin working on your ‘elevator pitch’ of your vision and passion now.</a:t>
            </a:r>
            <a:endParaRPr sz="2100" dirty="0">
              <a:highlight>
                <a:srgbClr val="FFFFFF"/>
              </a:highlight>
              <a:latin typeface="Georgia"/>
              <a:ea typeface="Georgia"/>
              <a:cs typeface="Georgia"/>
              <a:sym typeface="Georgia"/>
            </a:endParaRPr>
          </a:p>
          <a:p>
            <a:pPr marL="438150" indent="-342900">
              <a:lnSpc>
                <a:spcPct val="115000"/>
              </a:lnSpc>
              <a:spcBef>
                <a:spcPts val="0"/>
              </a:spcBef>
              <a:buSzPts val="2100"/>
            </a:pPr>
            <a:r>
              <a:rPr lang="en" sz="2100" dirty="0">
                <a:highlight>
                  <a:srgbClr val="FFFFFF"/>
                </a:highlight>
                <a:latin typeface="Georgia"/>
                <a:ea typeface="Georgia"/>
                <a:cs typeface="Georgia"/>
                <a:sym typeface="Georgia"/>
              </a:rPr>
              <a:t>Also begin revising your resume. The design you used to get you into college may be very different from the one that gets you that internship, which is an important next step.</a:t>
            </a:r>
            <a:endParaRPr sz="2100" dirty="0">
              <a:highlight>
                <a:srgbClr val="FFFFFF"/>
              </a:highlight>
              <a:latin typeface="Georgia"/>
              <a:ea typeface="Georgia"/>
              <a:cs typeface="Georgia"/>
              <a:sym typeface="Georgia"/>
            </a:endParaRPr>
          </a:p>
          <a:p>
            <a:pPr marL="438150" indent="-342900">
              <a:lnSpc>
                <a:spcPct val="115000"/>
              </a:lnSpc>
              <a:spcBef>
                <a:spcPts val="0"/>
              </a:spcBef>
              <a:buSzPts val="2100"/>
            </a:pPr>
            <a:r>
              <a:rPr lang="en" sz="2100" dirty="0">
                <a:highlight>
                  <a:srgbClr val="FFFFFF"/>
                </a:highlight>
                <a:latin typeface="Georgia"/>
                <a:ea typeface="Georgia"/>
                <a:cs typeface="Georgia"/>
                <a:sym typeface="Georgia"/>
              </a:rPr>
              <a:t>Career fair in mid-January, be ready.</a:t>
            </a:r>
            <a:endParaRPr sz="2100" dirty="0">
              <a:highlight>
                <a:srgbClr val="FFFFFF"/>
              </a:highlight>
              <a:latin typeface="Georgia"/>
              <a:ea typeface="Georgia"/>
              <a:cs typeface="Georgia"/>
              <a:sym typeface="Georgia"/>
            </a:endParaRPr>
          </a:p>
          <a:p>
            <a:pPr marL="438150" indent="-342900">
              <a:lnSpc>
                <a:spcPct val="115000"/>
              </a:lnSpc>
              <a:spcBef>
                <a:spcPts val="0"/>
              </a:spcBef>
              <a:buSzPts val="2100"/>
            </a:pPr>
            <a:r>
              <a:rPr lang="en" sz="2100" dirty="0">
                <a:highlight>
                  <a:srgbClr val="FFFFFF"/>
                </a:highlight>
                <a:latin typeface="Georgia"/>
                <a:ea typeface="Georgia"/>
                <a:cs typeface="Georgia"/>
                <a:sym typeface="Georgia"/>
              </a:rPr>
              <a:t>Take some time in breakout rooms to discuss visions and passions, and how you might communicate them succinctly.</a:t>
            </a:r>
            <a:endParaRPr sz="2100" dirty="0">
              <a:highlight>
                <a:srgbClr val="FFFFFF"/>
              </a:highlight>
              <a:latin typeface="Georgia"/>
              <a:ea typeface="Georgia"/>
              <a:cs typeface="Georgia"/>
              <a:sym typeface="Georgi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457200" y="786882"/>
            <a:ext cx="8229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 Recap from our Start</a:t>
            </a:r>
            <a:endParaRPr/>
          </a:p>
        </p:txBody>
      </p:sp>
      <p:sp>
        <p:nvSpPr>
          <p:cNvPr id="345" name="Google Shape;345;p56"/>
          <p:cNvSpPr txBox="1">
            <a:spLocks noGrp="1"/>
          </p:cNvSpPr>
          <p:nvPr>
            <p:ph type="body" idx="1"/>
          </p:nvPr>
        </p:nvSpPr>
        <p:spPr>
          <a:xfrm>
            <a:off x="457200" y="1536952"/>
            <a:ext cx="8229600" cy="3057600"/>
          </a:xfrm>
          <a:prstGeom prst="rect">
            <a:avLst/>
          </a:prstGeom>
        </p:spPr>
        <p:txBody>
          <a:bodyPr spcFirstLastPara="1" wrap="square" lIns="91425" tIns="91425" rIns="91425" bIns="91425" anchor="t" anchorCtr="0">
            <a:noAutofit/>
          </a:bodyPr>
          <a:lstStyle/>
          <a:p>
            <a:r>
              <a:rPr lang="en" dirty="0"/>
              <a:t>You have cleared a massive hurdle just to be here now.</a:t>
            </a:r>
            <a:endParaRPr dirty="0"/>
          </a:p>
          <a:p>
            <a:pPr marL="800100" indent="-342900"/>
            <a:endParaRPr dirty="0"/>
          </a:p>
          <a:p>
            <a:r>
              <a:rPr lang="en" dirty="0"/>
              <a:t>You will learn much about being an Aggie and being connected to the Aggie network.</a:t>
            </a:r>
            <a:endParaRPr dirty="0"/>
          </a:p>
          <a:p>
            <a:pPr marL="800100" indent="-342900"/>
            <a:endParaRPr dirty="0"/>
          </a:p>
          <a:p>
            <a:r>
              <a:rPr lang="en" dirty="0"/>
              <a:t>You are a cohort with many team activities ahead. Strive to learn while also helping your peers progress.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FA07-ADC0-4057-87DB-ABEFAC8731DB}"/>
              </a:ext>
            </a:extLst>
          </p:cNvPr>
          <p:cNvSpPr>
            <a:spLocks noGrp="1"/>
          </p:cNvSpPr>
          <p:nvPr>
            <p:ph type="title"/>
          </p:nvPr>
        </p:nvSpPr>
        <p:spPr/>
        <p:txBody>
          <a:bodyPr/>
          <a:lstStyle/>
          <a:p>
            <a:br>
              <a:rPr lang="en" dirty="0"/>
            </a:br>
            <a:r>
              <a:rPr lang="en-US" dirty="0"/>
              <a:t>The </a:t>
            </a:r>
            <a:r>
              <a:rPr lang="en" dirty="0"/>
              <a:t>U</a:t>
            </a:r>
            <a:r>
              <a:rPr lang="en-US" dirty="0" err="1"/>
              <a:t>nited</a:t>
            </a:r>
            <a:r>
              <a:rPr lang="en-US" dirty="0"/>
              <a:t> </a:t>
            </a:r>
            <a:r>
              <a:rPr lang="en" dirty="0"/>
              <a:t>N</a:t>
            </a:r>
            <a:r>
              <a:rPr lang="en-US" dirty="0" err="1"/>
              <a:t>ations</a:t>
            </a:r>
            <a:r>
              <a:rPr lang="en-US" dirty="0"/>
              <a:t> </a:t>
            </a:r>
            <a:r>
              <a:rPr lang="en" dirty="0"/>
              <a:t>2030 </a:t>
            </a:r>
            <a:r>
              <a:rPr lang="en-US" dirty="0"/>
              <a:t>Agenda </a:t>
            </a:r>
            <a:br>
              <a:rPr lang="en" dirty="0"/>
            </a:br>
            <a:endParaRPr lang="en-US" dirty="0"/>
          </a:p>
        </p:txBody>
      </p:sp>
      <p:sp>
        <p:nvSpPr>
          <p:cNvPr id="3" name="Text Placeholder 2">
            <a:extLst>
              <a:ext uri="{FF2B5EF4-FFF2-40B4-BE49-F238E27FC236}">
                <a16:creationId xmlns:a16="http://schemas.microsoft.com/office/drawing/2014/main" id="{0D33F573-E2C6-4AE2-8F5B-F7D29C215719}"/>
              </a:ext>
            </a:extLst>
          </p:cNvPr>
          <p:cNvSpPr>
            <a:spLocks noGrp="1"/>
          </p:cNvSpPr>
          <p:nvPr>
            <p:ph type="body" idx="1"/>
          </p:nvPr>
        </p:nvSpPr>
        <p:spPr/>
        <p:txBody>
          <a:bodyPr/>
          <a:lstStyle/>
          <a:p>
            <a:r>
              <a:rPr lang="en-US" dirty="0">
                <a:hlinkClick r:id="rId2"/>
              </a:rPr>
              <a:t>https://sdgs.un.org/</a:t>
            </a:r>
            <a:endParaRPr lang="en-US" dirty="0"/>
          </a:p>
          <a:p>
            <a:endParaRPr lang="en-US" dirty="0"/>
          </a:p>
        </p:txBody>
      </p:sp>
    </p:spTree>
    <p:extLst>
      <p:ext uri="{BB962C8B-B14F-4D97-AF65-F5344CB8AC3E}">
        <p14:creationId xmlns:p14="http://schemas.microsoft.com/office/powerpoint/2010/main" val="194918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B21E-B1E9-4C22-AFD8-B26E7736A0A1}"/>
              </a:ext>
            </a:extLst>
          </p:cNvPr>
          <p:cNvSpPr>
            <a:spLocks noGrp="1"/>
          </p:cNvSpPr>
          <p:nvPr>
            <p:ph type="title"/>
          </p:nvPr>
        </p:nvSpPr>
        <p:spPr/>
        <p:txBody>
          <a:bodyPr/>
          <a:lstStyle/>
          <a:p>
            <a:r>
              <a:rPr lang="en-US" dirty="0"/>
              <a:t>Engineering’s Three Career Options</a:t>
            </a:r>
          </a:p>
        </p:txBody>
      </p:sp>
      <p:pic>
        <p:nvPicPr>
          <p:cNvPr id="4" name="Picture 3">
            <a:extLst>
              <a:ext uri="{FF2B5EF4-FFF2-40B4-BE49-F238E27FC236}">
                <a16:creationId xmlns:a16="http://schemas.microsoft.com/office/drawing/2014/main" id="{F76AD08B-F380-460B-85AF-55A634937B9B}"/>
              </a:ext>
            </a:extLst>
          </p:cNvPr>
          <p:cNvPicPr>
            <a:picLocks noChangeAspect="1"/>
          </p:cNvPicPr>
          <p:nvPr/>
        </p:nvPicPr>
        <p:blipFill>
          <a:blip r:embed="rId2"/>
          <a:stretch>
            <a:fillRect/>
          </a:stretch>
        </p:blipFill>
        <p:spPr>
          <a:xfrm>
            <a:off x="457200" y="1557307"/>
            <a:ext cx="4696034" cy="3394841"/>
          </a:xfrm>
          <a:prstGeom prst="rect">
            <a:avLst/>
          </a:prstGeom>
        </p:spPr>
      </p:pic>
      <p:sp>
        <p:nvSpPr>
          <p:cNvPr id="5" name="Rectangle 4">
            <a:extLst>
              <a:ext uri="{FF2B5EF4-FFF2-40B4-BE49-F238E27FC236}">
                <a16:creationId xmlns:a16="http://schemas.microsoft.com/office/drawing/2014/main" id="{A30F9702-DE38-4D02-8DF0-B2BEAE796064}"/>
              </a:ext>
            </a:extLst>
          </p:cNvPr>
          <p:cNvSpPr/>
          <p:nvPr/>
        </p:nvSpPr>
        <p:spPr>
          <a:xfrm>
            <a:off x="5398730" y="1875318"/>
            <a:ext cx="2578621" cy="307777"/>
          </a:xfrm>
          <a:prstGeom prst="rect">
            <a:avLst/>
          </a:prstGeom>
        </p:spPr>
        <p:txBody>
          <a:bodyPr wrap="square">
            <a:spAutoFit/>
          </a:bodyPr>
          <a:lstStyle/>
          <a:p>
            <a:r>
              <a:rPr lang="en-US" b="1" dirty="0"/>
              <a:t>Professional Engineer (PE)</a:t>
            </a:r>
          </a:p>
        </p:txBody>
      </p:sp>
      <p:sp>
        <p:nvSpPr>
          <p:cNvPr id="6" name="Rectangle 5">
            <a:extLst>
              <a:ext uri="{FF2B5EF4-FFF2-40B4-BE49-F238E27FC236}">
                <a16:creationId xmlns:a16="http://schemas.microsoft.com/office/drawing/2014/main" id="{5AAAD08C-9F4D-4216-9D22-C723660FBABB}"/>
              </a:ext>
            </a:extLst>
          </p:cNvPr>
          <p:cNvSpPr/>
          <p:nvPr/>
        </p:nvSpPr>
        <p:spPr>
          <a:xfrm>
            <a:off x="5398731" y="3020184"/>
            <a:ext cx="4572000" cy="307777"/>
          </a:xfrm>
          <a:prstGeom prst="rect">
            <a:avLst/>
          </a:prstGeom>
        </p:spPr>
        <p:txBody>
          <a:bodyPr>
            <a:spAutoFit/>
          </a:bodyPr>
          <a:lstStyle/>
          <a:p>
            <a:r>
              <a:rPr lang="en-US" b="1" dirty="0"/>
              <a:t>Engineer with License Optional (ELO)</a:t>
            </a:r>
          </a:p>
        </p:txBody>
      </p:sp>
      <p:sp>
        <p:nvSpPr>
          <p:cNvPr id="7" name="Rectangle 6">
            <a:extLst>
              <a:ext uri="{FF2B5EF4-FFF2-40B4-BE49-F238E27FC236}">
                <a16:creationId xmlns:a16="http://schemas.microsoft.com/office/drawing/2014/main" id="{135F71FA-9C50-4C55-97E7-5CCD7DE36412}"/>
              </a:ext>
            </a:extLst>
          </p:cNvPr>
          <p:cNvSpPr/>
          <p:nvPr/>
        </p:nvSpPr>
        <p:spPr>
          <a:xfrm>
            <a:off x="5398730" y="4357101"/>
            <a:ext cx="1718740" cy="307777"/>
          </a:xfrm>
          <a:prstGeom prst="rect">
            <a:avLst/>
          </a:prstGeom>
        </p:spPr>
        <p:txBody>
          <a:bodyPr wrap="none">
            <a:spAutoFit/>
          </a:bodyPr>
          <a:lstStyle/>
          <a:p>
            <a:r>
              <a:rPr lang="en-US" b="1" dirty="0"/>
              <a:t>Other Career (OC)</a:t>
            </a:r>
          </a:p>
        </p:txBody>
      </p:sp>
    </p:spTree>
    <p:extLst>
      <p:ext uri="{BB962C8B-B14F-4D97-AF65-F5344CB8AC3E}">
        <p14:creationId xmlns:p14="http://schemas.microsoft.com/office/powerpoint/2010/main" val="4162762668"/>
      </p:ext>
    </p:extLst>
  </p:cSld>
  <p:clrMapOvr>
    <a:masterClrMapping/>
  </p:clrMapOvr>
</p:sld>
</file>

<file path=ppt/theme/theme1.xml><?xml version="1.0" encoding="utf-8"?>
<a:theme xmlns:a="http://schemas.openxmlformats.org/drawingml/2006/main" name="TAMU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C26FD0058C094BB61D581982AB4A6F" ma:contentTypeVersion="13" ma:contentTypeDescription="Create a new document." ma:contentTypeScope="" ma:versionID="6ef2b5354129c0d767e854aa8f481ada">
  <xsd:schema xmlns:xsd="http://www.w3.org/2001/XMLSchema" xmlns:xs="http://www.w3.org/2001/XMLSchema" xmlns:p="http://schemas.microsoft.com/office/2006/metadata/properties" xmlns:ns3="72b47fd1-9b5a-4c60-b9e1-fa1adc78b1c7" xmlns:ns4="1dfa69e1-eee9-4965-b0ae-0261ddfae88c" targetNamespace="http://schemas.microsoft.com/office/2006/metadata/properties" ma:root="true" ma:fieldsID="b11c38fbc46185e828554d444e4628a1" ns3:_="" ns4:_="">
    <xsd:import namespace="72b47fd1-9b5a-4c60-b9e1-fa1adc78b1c7"/>
    <xsd:import namespace="1dfa69e1-eee9-4965-b0ae-0261ddfae88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b47fd1-9b5a-4c60-b9e1-fa1adc78b1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fa69e1-eee9-4965-b0ae-0261ddfae88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A61652-D0B7-4378-A35C-DDFB0DAEA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b47fd1-9b5a-4c60-b9e1-fa1adc78b1c7"/>
    <ds:schemaRef ds:uri="1dfa69e1-eee9-4965-b0ae-0261ddfae8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00F14-A458-421D-AAD4-719A1E85DED6}">
  <ds:schemaRefs>
    <ds:schemaRef ds:uri="http://schemas.microsoft.com/sharepoint/v3/contenttype/forms"/>
  </ds:schemaRefs>
</ds:datastoreItem>
</file>

<file path=customXml/itemProps3.xml><?xml version="1.0" encoding="utf-8"?>
<ds:datastoreItem xmlns:ds="http://schemas.openxmlformats.org/officeDocument/2006/customXml" ds:itemID="{9CA45FD8-F905-4AD8-96FA-A417C5F0F091}">
  <ds:schemaRef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1dfa69e1-eee9-4965-b0ae-0261ddfae88c"/>
    <ds:schemaRef ds:uri="http://schemas.openxmlformats.org/package/2006/metadata/core-properties"/>
    <ds:schemaRef ds:uri="72b47fd1-9b5a-4c60-b9e1-fa1adc78b1c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1485</TotalTime>
  <Words>4438</Words>
  <Application>Microsoft Office PowerPoint</Application>
  <PresentationFormat>On-screen Show (16:9)</PresentationFormat>
  <Paragraphs>546</Paragraphs>
  <Slides>74</Slides>
  <Notes>37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Consolas</vt:lpstr>
      <vt:lpstr>Georgia</vt:lpstr>
      <vt:lpstr>TAMU template</vt:lpstr>
      <vt:lpstr>Texas A&amp;M  College of Engineering</vt:lpstr>
      <vt:lpstr>Welcome to ENGR 102!</vt:lpstr>
      <vt:lpstr>Syllabus review</vt:lpstr>
      <vt:lpstr>Why I Am Here...Me...the Professor</vt:lpstr>
      <vt:lpstr>Preparatory Course Content</vt:lpstr>
      <vt:lpstr> ABET Students outcome </vt:lpstr>
      <vt:lpstr> Grand Challenges for Engineering </vt:lpstr>
      <vt:lpstr> The United Nations 2030 Agenda  </vt:lpstr>
      <vt:lpstr>Engineering’s Three Career Options</vt:lpstr>
      <vt:lpstr>The Engineering Profession</vt:lpstr>
      <vt:lpstr>Engineers, in the fulfillment of their professional duties, shall:</vt:lpstr>
      <vt:lpstr>Time Management Guidance</vt:lpstr>
      <vt:lpstr>Classroom Environment</vt:lpstr>
      <vt:lpstr>What is Computational Thinking?</vt:lpstr>
      <vt:lpstr>ENGR 102 Course Detail</vt:lpstr>
      <vt:lpstr>How this class works</vt:lpstr>
      <vt:lpstr>Your Time Expectations (outside class)</vt:lpstr>
      <vt:lpstr>Weekly ENGR 102 Course Flow</vt:lpstr>
      <vt:lpstr>Zybook Introduction (Please hold off purchase until I confirm class code)</vt:lpstr>
      <vt:lpstr>Lecture 1</vt:lpstr>
      <vt:lpstr>Why Are We Studying Programming?</vt:lpstr>
      <vt:lpstr>Recent Survey</vt:lpstr>
      <vt:lpstr>ENGR 102 and the Common Curriculum</vt:lpstr>
      <vt:lpstr>Programming</vt:lpstr>
      <vt:lpstr>Computer Programming – The Basic Process</vt:lpstr>
      <vt:lpstr>The Program</vt:lpstr>
      <vt:lpstr>Compiler/Interpreter</vt:lpstr>
      <vt:lpstr>Execution</vt:lpstr>
      <vt:lpstr>Programming Languages</vt:lpstr>
      <vt:lpstr>Programming Languages</vt:lpstr>
      <vt:lpstr>Why Python?</vt:lpstr>
      <vt:lpstr>Python and Math courses</vt:lpstr>
      <vt:lpstr>Getting Set Up</vt:lpstr>
      <vt:lpstr>Your First Program</vt:lpstr>
      <vt:lpstr>The print statement</vt:lpstr>
      <vt:lpstr>Printing</vt:lpstr>
      <vt:lpstr>Mathematical Calculations</vt:lpstr>
      <vt:lpstr>More Mathematical operations (built in)</vt:lpstr>
      <vt:lpstr>More mathematical functions</vt:lpstr>
      <vt:lpstr>Common mathematical functions</vt:lpstr>
      <vt:lpstr>What would the following program print?</vt:lpstr>
      <vt:lpstr>Why?</vt:lpstr>
      <vt:lpstr>A comment about comments</vt:lpstr>
      <vt:lpstr>First week’s activities/goals</vt:lpstr>
      <vt:lpstr>Python Supports</vt:lpstr>
      <vt:lpstr>More Supports</vt:lpstr>
      <vt:lpstr>College Supports &amp; Info</vt:lpstr>
      <vt:lpstr>Fun and Intriguing</vt:lpstr>
      <vt:lpstr>PowerPoint Presentation</vt:lpstr>
      <vt:lpstr>YOU CAN DO IT!!!</vt:lpstr>
      <vt:lpstr>Lecture 1 – Supplementary Slides</vt:lpstr>
      <vt:lpstr>Coding Environment (Pycharm)</vt:lpstr>
      <vt:lpstr>Start a new Python project and files </vt:lpstr>
      <vt:lpstr>Print commands</vt:lpstr>
      <vt:lpstr>Print commands</vt:lpstr>
      <vt:lpstr>Mathematical Operatives</vt:lpstr>
      <vt:lpstr>Variables</vt:lpstr>
      <vt:lpstr>Variable Data Types</vt:lpstr>
      <vt:lpstr>Write a code that calculate the kinetic energy for a given mass and velocity </vt:lpstr>
      <vt:lpstr>Variable Practice</vt:lpstr>
      <vt:lpstr>Variable Practice</vt:lpstr>
      <vt:lpstr>Debugging Code</vt:lpstr>
      <vt:lpstr>Conditional/Boolean Detail</vt:lpstr>
      <vt:lpstr>Conditional/Boolean Detail</vt:lpstr>
      <vt:lpstr>Conditional/Boolean Practice</vt:lpstr>
      <vt:lpstr>Conditional/Boolean Practice</vt:lpstr>
      <vt:lpstr>Loop Detail</vt:lpstr>
      <vt:lpstr>Loop Practice</vt:lpstr>
      <vt:lpstr>Loop Practice (using while)</vt:lpstr>
      <vt:lpstr>Loop Practice (using for)</vt:lpstr>
      <vt:lpstr>Code Structures</vt:lpstr>
      <vt:lpstr>Metacognition</vt:lpstr>
      <vt:lpstr>Career Prep</vt:lpstr>
      <vt:lpstr>To Recap from our Start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Texas A&amp;M  College of Engineering</dc:title>
  <dc:creator>Bangstein, Bjorn Harald</dc:creator>
  <cp:lastModifiedBy>Alvarado, Leonel</cp:lastModifiedBy>
  <cp:revision>35</cp:revision>
  <dcterms:modified xsi:type="dcterms:W3CDTF">2021-08-25T12:43:57Z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0x01010035C26FD0058C094BB61D581982AB4A6F</vt:lpwstr>
  </property>
</Properties>
</file>